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205400" cy="50406300"/>
  <p:notesSz cx="6742113" cy="9872663"/>
  <p:defaultTextStyle>
    <a:defPPr>
      <a:defRPr lang="ja-JP"/>
    </a:defPPr>
    <a:lvl1pPr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8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0000CC"/>
    <a:srgbClr val="99FFCC"/>
    <a:srgbClr val="66FFFF"/>
    <a:srgbClr val="EAEAEA"/>
    <a:srgbClr val="8000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989" autoAdjust="0"/>
  </p:normalViewPr>
  <p:slideViewPr>
    <p:cSldViewPr>
      <p:cViewPr>
        <p:scale>
          <a:sx n="33" d="100"/>
          <a:sy n="33" d="100"/>
        </p:scale>
        <p:origin x="-78" y="7644"/>
      </p:cViewPr>
      <p:guideLst>
        <p:guide orient="horz" pos="15876"/>
        <p:guide pos="1360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B80F49C3-EE57-4D4B-971D-E21DB5E16923}" type="datetimeFigureOut">
              <a:rPr lang="ja-JP" altLang="en-US"/>
              <a:pPr>
                <a:defRPr/>
              </a:pPr>
              <a:t>2013/1/30</a:t>
            </a:fld>
            <a:endParaRPr lang="ja-JP" altLang="en-US"/>
          </a:p>
        </p:txBody>
      </p:sp>
      <p:sp>
        <p:nvSpPr>
          <p:cNvPr id="4" name="スライド イメージ プレースホルダ 3"/>
          <p:cNvSpPr>
            <a:spLocks noGrp="1" noRot="1" noChangeAspect="1"/>
          </p:cNvSpPr>
          <p:nvPr>
            <p:ph type="sldImg" idx="2"/>
          </p:nvPr>
        </p:nvSpPr>
        <p:spPr>
          <a:xfrm>
            <a:off x="1784350" y="739775"/>
            <a:ext cx="3173413" cy="3703638"/>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A6971FC9-5D13-4B2C-8057-545B14A2F03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A6971FC9-5D13-4B2C-8057-545B14A2F031}" type="slidenum">
              <a:rPr lang="ja-JP" altLang="en-US" smtClean="0"/>
              <a:pPr>
                <a:defRPr/>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40088" y="15659100"/>
            <a:ext cx="36725225" cy="108045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6480175" y="28563888"/>
            <a:ext cx="30245050" cy="128809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5E1D80-1E08-4F01-BB15-21DB2F61761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2823FEE-8949-48D7-8E3F-EA7F013F2B3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1324550" y="2019300"/>
            <a:ext cx="9720263" cy="430085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160588" y="2019300"/>
            <a:ext cx="29011562" cy="430085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AF18923-3C99-4C9B-8477-608E463158AC}"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7B48D9F-0678-4079-8786-9B448ADBE81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3413125" y="32391350"/>
            <a:ext cx="36723638" cy="100107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13125" y="21364575"/>
            <a:ext cx="36723638" cy="11026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DBFA77-B4DB-4612-BDF1-B9425F0915EB}"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160588" y="11761788"/>
            <a:ext cx="19365912" cy="33266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1678900" y="11761788"/>
            <a:ext cx="19365913" cy="33266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FE73A61-6815-40F5-BBBC-87180DDE468C}"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2160588" y="11282363"/>
            <a:ext cx="19089687" cy="4703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2160588" y="15986125"/>
            <a:ext cx="19089687" cy="29041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21947188" y="11282363"/>
            <a:ext cx="19097625" cy="4703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21947188" y="15986125"/>
            <a:ext cx="19097625" cy="29041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B9F83F9-CB90-4F54-A4EF-19C8B655AAC8}"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A471F2D-F6A0-4158-BF69-A8A2A2FB6B9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C3AC712-BD9A-4A80-A751-CDCA44CE57C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60588" y="2006600"/>
            <a:ext cx="14214475" cy="85407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6892588" y="2006600"/>
            <a:ext cx="24152225" cy="43021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2160588" y="10547350"/>
            <a:ext cx="14214475" cy="34480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3B2022-0466-4433-9C88-DF2A2937B777}"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69313" y="35283775"/>
            <a:ext cx="25922287" cy="416560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8469313" y="4503738"/>
            <a:ext cx="25922287" cy="30243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8469313" y="39449375"/>
            <a:ext cx="25922287" cy="5916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3A4F2AE-5794-45AB-BA82-9D6FFE706E9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60588" y="2019300"/>
            <a:ext cx="38884225" cy="8401050"/>
          </a:xfrm>
          <a:prstGeom prst="rect">
            <a:avLst/>
          </a:prstGeom>
          <a:noFill/>
          <a:ln w="9525">
            <a:noFill/>
            <a:miter lim="800000"/>
            <a:headEnd/>
            <a:tailEnd/>
          </a:ln>
        </p:spPr>
        <p:txBody>
          <a:bodyPr vert="horz" wrap="square" lIns="534924" tIns="267462" rIns="534924" bIns="267462"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2160588" y="11761788"/>
            <a:ext cx="38884225" cy="33266062"/>
          </a:xfrm>
          <a:prstGeom prst="rect">
            <a:avLst/>
          </a:prstGeom>
          <a:noFill/>
          <a:ln w="9525">
            <a:noFill/>
            <a:miter lim="800000"/>
            <a:headEnd/>
            <a:tailEnd/>
          </a:ln>
        </p:spPr>
        <p:txBody>
          <a:bodyPr vert="horz" wrap="square" lIns="534924" tIns="267462" rIns="534924" bIns="26746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160588" y="45902563"/>
            <a:ext cx="10080625" cy="3500437"/>
          </a:xfrm>
          <a:prstGeom prst="rect">
            <a:avLst/>
          </a:prstGeom>
          <a:noFill/>
          <a:ln w="9525">
            <a:noFill/>
            <a:miter lim="800000"/>
            <a:headEnd/>
            <a:tailEnd/>
          </a:ln>
          <a:effectLst/>
        </p:spPr>
        <p:txBody>
          <a:bodyPr vert="horz" wrap="square" lIns="534924" tIns="267462" rIns="534924" bIns="267462" numCol="1" anchor="t" anchorCtr="0" compatLnSpc="1">
            <a:prstTxWarp prst="textNoShape">
              <a:avLst/>
            </a:prstTxWarp>
          </a:bodyPr>
          <a:lstStyle>
            <a:lvl1pPr>
              <a:defRPr sz="82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14762163" y="45902563"/>
            <a:ext cx="13681075" cy="3500437"/>
          </a:xfrm>
          <a:prstGeom prst="rect">
            <a:avLst/>
          </a:prstGeom>
          <a:noFill/>
          <a:ln w="9525">
            <a:noFill/>
            <a:miter lim="800000"/>
            <a:headEnd/>
            <a:tailEnd/>
          </a:ln>
          <a:effectLst/>
        </p:spPr>
        <p:txBody>
          <a:bodyPr vert="horz" wrap="square" lIns="534924" tIns="267462" rIns="534924" bIns="267462" numCol="1" anchor="t" anchorCtr="0" compatLnSpc="1">
            <a:prstTxWarp prst="textNoShape">
              <a:avLst/>
            </a:prstTxWarp>
          </a:bodyPr>
          <a:lstStyle>
            <a:lvl1pPr algn="ctr">
              <a:defRPr sz="82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30964188" y="45902563"/>
            <a:ext cx="10080625" cy="3500437"/>
          </a:xfrm>
          <a:prstGeom prst="rect">
            <a:avLst/>
          </a:prstGeom>
          <a:noFill/>
          <a:ln w="9525">
            <a:noFill/>
            <a:miter lim="800000"/>
            <a:headEnd/>
            <a:tailEnd/>
          </a:ln>
          <a:effectLst/>
        </p:spPr>
        <p:txBody>
          <a:bodyPr vert="horz" wrap="square" lIns="534924" tIns="267462" rIns="534924" bIns="267462" numCol="1" anchor="t" anchorCtr="0" compatLnSpc="1">
            <a:prstTxWarp prst="textNoShape">
              <a:avLst/>
            </a:prstTxWarp>
          </a:bodyPr>
          <a:lstStyle>
            <a:lvl1pPr algn="r">
              <a:defRPr sz="8200">
                <a:latin typeface="Arial" charset="0"/>
                <a:ea typeface="ＭＳ Ｐゴシック" charset="-128"/>
              </a:defRPr>
            </a:lvl1pPr>
          </a:lstStyle>
          <a:p>
            <a:pPr>
              <a:defRPr/>
            </a:pPr>
            <a:fld id="{AF1A7806-549A-41CD-B0D4-12C47A52B46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349875" rtl="0" eaLnBrk="0" fontAlgn="base" hangingPunct="0">
        <a:spcBef>
          <a:spcPct val="0"/>
        </a:spcBef>
        <a:spcAft>
          <a:spcPct val="0"/>
        </a:spcAft>
        <a:defRPr kumimoji="1" sz="25700">
          <a:solidFill>
            <a:schemeClr val="tx2"/>
          </a:solidFill>
          <a:latin typeface="+mj-lt"/>
          <a:ea typeface="+mj-ea"/>
          <a:cs typeface="+mj-cs"/>
        </a:defRPr>
      </a:lvl1pPr>
      <a:lvl2pPr algn="ctr" defTabSz="5349875" rtl="0" eaLnBrk="0" fontAlgn="base" hangingPunct="0">
        <a:spcBef>
          <a:spcPct val="0"/>
        </a:spcBef>
        <a:spcAft>
          <a:spcPct val="0"/>
        </a:spcAft>
        <a:defRPr kumimoji="1" sz="25700">
          <a:solidFill>
            <a:schemeClr val="tx2"/>
          </a:solidFill>
          <a:latin typeface="Arial" charset="0"/>
          <a:ea typeface="ＭＳ Ｐゴシック" charset="-128"/>
        </a:defRPr>
      </a:lvl2pPr>
      <a:lvl3pPr algn="ctr" defTabSz="5349875" rtl="0" eaLnBrk="0" fontAlgn="base" hangingPunct="0">
        <a:spcBef>
          <a:spcPct val="0"/>
        </a:spcBef>
        <a:spcAft>
          <a:spcPct val="0"/>
        </a:spcAft>
        <a:defRPr kumimoji="1" sz="25700">
          <a:solidFill>
            <a:schemeClr val="tx2"/>
          </a:solidFill>
          <a:latin typeface="Arial" charset="0"/>
          <a:ea typeface="ＭＳ Ｐゴシック" charset="-128"/>
        </a:defRPr>
      </a:lvl3pPr>
      <a:lvl4pPr algn="ctr" defTabSz="5349875" rtl="0" eaLnBrk="0" fontAlgn="base" hangingPunct="0">
        <a:spcBef>
          <a:spcPct val="0"/>
        </a:spcBef>
        <a:spcAft>
          <a:spcPct val="0"/>
        </a:spcAft>
        <a:defRPr kumimoji="1" sz="25700">
          <a:solidFill>
            <a:schemeClr val="tx2"/>
          </a:solidFill>
          <a:latin typeface="Arial" charset="0"/>
          <a:ea typeface="ＭＳ Ｐゴシック" charset="-128"/>
        </a:defRPr>
      </a:lvl4pPr>
      <a:lvl5pPr algn="ctr" defTabSz="5349875" rtl="0" eaLnBrk="0" fontAlgn="base" hangingPunct="0">
        <a:spcBef>
          <a:spcPct val="0"/>
        </a:spcBef>
        <a:spcAft>
          <a:spcPct val="0"/>
        </a:spcAft>
        <a:defRPr kumimoji="1" sz="25700">
          <a:solidFill>
            <a:schemeClr val="tx2"/>
          </a:solidFill>
          <a:latin typeface="Arial" charset="0"/>
          <a:ea typeface="ＭＳ Ｐゴシック" charset="-128"/>
        </a:defRPr>
      </a:lvl5pPr>
      <a:lvl6pPr marL="457200" algn="ctr" defTabSz="5349875" rtl="0" fontAlgn="base">
        <a:spcBef>
          <a:spcPct val="0"/>
        </a:spcBef>
        <a:spcAft>
          <a:spcPct val="0"/>
        </a:spcAft>
        <a:defRPr kumimoji="1" sz="25700">
          <a:solidFill>
            <a:schemeClr val="tx2"/>
          </a:solidFill>
          <a:latin typeface="Arial" charset="0"/>
          <a:ea typeface="ＭＳ Ｐゴシック" charset="-128"/>
        </a:defRPr>
      </a:lvl6pPr>
      <a:lvl7pPr marL="914400" algn="ctr" defTabSz="5349875" rtl="0" fontAlgn="base">
        <a:spcBef>
          <a:spcPct val="0"/>
        </a:spcBef>
        <a:spcAft>
          <a:spcPct val="0"/>
        </a:spcAft>
        <a:defRPr kumimoji="1" sz="25700">
          <a:solidFill>
            <a:schemeClr val="tx2"/>
          </a:solidFill>
          <a:latin typeface="Arial" charset="0"/>
          <a:ea typeface="ＭＳ Ｐゴシック" charset="-128"/>
        </a:defRPr>
      </a:lvl7pPr>
      <a:lvl8pPr marL="1371600" algn="ctr" defTabSz="5349875" rtl="0" fontAlgn="base">
        <a:spcBef>
          <a:spcPct val="0"/>
        </a:spcBef>
        <a:spcAft>
          <a:spcPct val="0"/>
        </a:spcAft>
        <a:defRPr kumimoji="1" sz="25700">
          <a:solidFill>
            <a:schemeClr val="tx2"/>
          </a:solidFill>
          <a:latin typeface="Arial" charset="0"/>
          <a:ea typeface="ＭＳ Ｐゴシック" charset="-128"/>
        </a:defRPr>
      </a:lvl8pPr>
      <a:lvl9pPr marL="1828800" algn="ctr" defTabSz="5349875" rtl="0" fontAlgn="base">
        <a:spcBef>
          <a:spcPct val="0"/>
        </a:spcBef>
        <a:spcAft>
          <a:spcPct val="0"/>
        </a:spcAft>
        <a:defRPr kumimoji="1" sz="25700">
          <a:solidFill>
            <a:schemeClr val="tx2"/>
          </a:solidFill>
          <a:latin typeface="Arial" charset="0"/>
          <a:ea typeface="ＭＳ Ｐゴシック" charset="-128"/>
        </a:defRPr>
      </a:lvl9pPr>
    </p:titleStyle>
    <p:bodyStyle>
      <a:lvl1pPr marL="2006600" indent="-2006600" algn="l" defTabSz="5349875" rtl="0" eaLnBrk="0" fontAlgn="base" hangingPunct="0">
        <a:spcBef>
          <a:spcPct val="20000"/>
        </a:spcBef>
        <a:spcAft>
          <a:spcPct val="0"/>
        </a:spcAft>
        <a:buChar char="•"/>
        <a:defRPr kumimoji="1" sz="18700">
          <a:solidFill>
            <a:schemeClr val="tx1"/>
          </a:solidFill>
          <a:latin typeface="+mn-lt"/>
          <a:ea typeface="+mn-ea"/>
          <a:cs typeface="+mn-cs"/>
        </a:defRPr>
      </a:lvl1pPr>
      <a:lvl2pPr marL="4346575" indent="-1671638" algn="l" defTabSz="5349875" rtl="0" eaLnBrk="0" fontAlgn="base" hangingPunct="0">
        <a:spcBef>
          <a:spcPct val="20000"/>
        </a:spcBef>
        <a:spcAft>
          <a:spcPct val="0"/>
        </a:spcAft>
        <a:buChar char="–"/>
        <a:defRPr kumimoji="1" sz="16400">
          <a:solidFill>
            <a:schemeClr val="tx1"/>
          </a:solidFill>
          <a:latin typeface="+mn-lt"/>
          <a:ea typeface="+mn-ea"/>
        </a:defRPr>
      </a:lvl2pPr>
      <a:lvl3pPr marL="6686550" indent="-1336675" algn="l" defTabSz="5349875" rtl="0" eaLnBrk="0" fontAlgn="base" hangingPunct="0">
        <a:spcBef>
          <a:spcPct val="20000"/>
        </a:spcBef>
        <a:spcAft>
          <a:spcPct val="0"/>
        </a:spcAft>
        <a:buChar char="•"/>
        <a:defRPr kumimoji="1" sz="14000">
          <a:solidFill>
            <a:schemeClr val="tx1"/>
          </a:solidFill>
          <a:latin typeface="+mn-lt"/>
          <a:ea typeface="+mn-ea"/>
        </a:defRPr>
      </a:lvl3pPr>
      <a:lvl4pPr marL="9361488" indent="-1338263" algn="l" defTabSz="5349875" rtl="0" eaLnBrk="0" fontAlgn="base" hangingPunct="0">
        <a:spcBef>
          <a:spcPct val="20000"/>
        </a:spcBef>
        <a:spcAft>
          <a:spcPct val="0"/>
        </a:spcAft>
        <a:buChar char="–"/>
        <a:defRPr kumimoji="1" sz="11700">
          <a:solidFill>
            <a:schemeClr val="tx1"/>
          </a:solidFill>
          <a:latin typeface="+mn-lt"/>
          <a:ea typeface="+mn-ea"/>
        </a:defRPr>
      </a:lvl4pPr>
      <a:lvl5pPr marL="12036425" indent="-1338263" algn="l" defTabSz="5349875" rtl="0" eaLnBrk="0" fontAlgn="base" hangingPunct="0">
        <a:spcBef>
          <a:spcPct val="20000"/>
        </a:spcBef>
        <a:spcAft>
          <a:spcPct val="0"/>
        </a:spcAft>
        <a:buChar char="»"/>
        <a:defRPr kumimoji="1" sz="11700">
          <a:solidFill>
            <a:schemeClr val="tx1"/>
          </a:solidFill>
          <a:latin typeface="+mn-lt"/>
          <a:ea typeface="+mn-ea"/>
        </a:defRPr>
      </a:lvl5pPr>
      <a:lvl6pPr marL="12493625" indent="-1338263" algn="l" defTabSz="5349875" rtl="0" fontAlgn="base">
        <a:spcBef>
          <a:spcPct val="20000"/>
        </a:spcBef>
        <a:spcAft>
          <a:spcPct val="0"/>
        </a:spcAft>
        <a:buChar char="»"/>
        <a:defRPr kumimoji="1" sz="11700">
          <a:solidFill>
            <a:schemeClr val="tx1"/>
          </a:solidFill>
          <a:latin typeface="+mn-lt"/>
          <a:ea typeface="+mn-ea"/>
        </a:defRPr>
      </a:lvl6pPr>
      <a:lvl7pPr marL="12950825" indent="-1338263" algn="l" defTabSz="5349875" rtl="0" fontAlgn="base">
        <a:spcBef>
          <a:spcPct val="20000"/>
        </a:spcBef>
        <a:spcAft>
          <a:spcPct val="0"/>
        </a:spcAft>
        <a:buChar char="»"/>
        <a:defRPr kumimoji="1" sz="11700">
          <a:solidFill>
            <a:schemeClr val="tx1"/>
          </a:solidFill>
          <a:latin typeface="+mn-lt"/>
          <a:ea typeface="+mn-ea"/>
        </a:defRPr>
      </a:lvl7pPr>
      <a:lvl8pPr marL="13408025" indent="-1338263" algn="l" defTabSz="5349875" rtl="0" fontAlgn="base">
        <a:spcBef>
          <a:spcPct val="20000"/>
        </a:spcBef>
        <a:spcAft>
          <a:spcPct val="0"/>
        </a:spcAft>
        <a:buChar char="»"/>
        <a:defRPr kumimoji="1" sz="11700">
          <a:solidFill>
            <a:schemeClr val="tx1"/>
          </a:solidFill>
          <a:latin typeface="+mn-lt"/>
          <a:ea typeface="+mn-ea"/>
        </a:defRPr>
      </a:lvl8pPr>
      <a:lvl9pPr marL="13865225" indent="-1338263" algn="l" defTabSz="5349875" rtl="0" fontAlgn="base">
        <a:spcBef>
          <a:spcPct val="20000"/>
        </a:spcBef>
        <a:spcAft>
          <a:spcPct val="0"/>
        </a:spcAft>
        <a:buChar char="»"/>
        <a:defRPr kumimoji="1" sz="117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emf"/><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topics.htm_"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正方形/長方形 51"/>
          <p:cNvSpPr>
            <a:spLocks noChangeArrowheads="1"/>
          </p:cNvSpPr>
          <p:nvPr/>
        </p:nvSpPr>
        <p:spPr bwMode="auto">
          <a:xfrm>
            <a:off x="2160540" y="6481070"/>
            <a:ext cx="16561840" cy="7048083"/>
          </a:xfrm>
          <a:prstGeom prst="rect">
            <a:avLst/>
          </a:prstGeom>
          <a:gradFill>
            <a:gsLst>
              <a:gs pos="0">
                <a:srgbClr val="000000"/>
              </a:gs>
              <a:gs pos="39999">
                <a:srgbClr val="0A128C"/>
              </a:gs>
              <a:gs pos="70000">
                <a:srgbClr val="181CC7"/>
              </a:gs>
              <a:gs pos="88000">
                <a:srgbClr val="7005D4"/>
              </a:gs>
              <a:gs pos="100000">
                <a:srgbClr val="8C3D91"/>
              </a:gs>
            </a:gsLst>
            <a:lin ang="5400000" scaled="0"/>
          </a:gradFill>
          <a:ln w="9525">
            <a:noFill/>
            <a:miter lim="800000"/>
            <a:headEnd/>
            <a:tailEnd/>
          </a:ln>
        </p:spPr>
        <p:txBody>
          <a:bodyPr wrap="square" anchor="ctr">
            <a:spAutoFit/>
          </a:bodyPr>
          <a:lstStyle/>
          <a:p>
            <a:pPr algn="ctr">
              <a:defRPr/>
            </a:pPr>
            <a:r>
              <a:rPr lang="en-US" altLang="ja-JP" sz="3600" b="1" dirty="0">
                <a:solidFill>
                  <a:schemeClr val="bg1"/>
                </a:solidFill>
              </a:rPr>
              <a:t>ABSTRACT</a:t>
            </a:r>
          </a:p>
          <a:p>
            <a:pPr algn="ctr">
              <a:defRPr/>
            </a:pPr>
            <a:endParaRPr lang="ja-JP" altLang="en-US" sz="3200" b="1" dirty="0">
              <a:solidFill>
                <a:schemeClr val="bg1"/>
              </a:solidFill>
            </a:endParaRPr>
          </a:p>
          <a:p>
            <a:pPr algn="just" fontAlgn="t">
              <a:defRPr/>
            </a:pPr>
            <a:r>
              <a:rPr lang="ja-JP" altLang="en-US" sz="3200" dirty="0">
                <a:solidFill>
                  <a:schemeClr val="bg1"/>
                </a:solidFill>
                <a:latin typeface="+mj-lt"/>
              </a:rPr>
              <a:t>  </a:t>
            </a:r>
            <a:r>
              <a:rPr lang="en-US" altLang="ja-JP" sz="3200" dirty="0" smtClean="0">
                <a:solidFill>
                  <a:schemeClr val="bg1"/>
                </a:solidFill>
                <a:latin typeface="+mj-lt"/>
              </a:rPr>
              <a:t>Our previous work revealed that sterols associated with HMW-DOM (High Molecular-Weight Dissolved Organic Matter), which were separated from freshwater lakes by using a tangential ultrafiltration technique, are predominated by C</a:t>
            </a:r>
            <a:r>
              <a:rPr lang="en-US" altLang="ja-JP" sz="3200" baseline="-25000" dirty="0" smtClean="0">
                <a:solidFill>
                  <a:schemeClr val="bg1"/>
                </a:solidFill>
                <a:latin typeface="+mj-lt"/>
              </a:rPr>
              <a:t>29</a:t>
            </a:r>
            <a:r>
              <a:rPr lang="en-US" altLang="ja-JP" sz="3200" dirty="0" smtClean="0">
                <a:solidFill>
                  <a:schemeClr val="bg1"/>
                </a:solidFill>
                <a:latin typeface="+mj-lt"/>
              </a:rPr>
              <a:t> sterol (24-ethylcholest-5,22-dien-3</a:t>
            </a:r>
            <a:r>
              <a:rPr lang="en-US" altLang="ja-JP" sz="3200" dirty="0" smtClean="0">
                <a:solidFill>
                  <a:schemeClr val="bg1"/>
                </a:solidFill>
                <a:latin typeface="Symbol" pitchFamily="18" charset="2"/>
              </a:rPr>
              <a:t>b</a:t>
            </a:r>
            <a:r>
              <a:rPr lang="en-US" altLang="ja-JP" sz="3200" dirty="0" smtClean="0">
                <a:solidFill>
                  <a:schemeClr val="bg1"/>
                </a:solidFill>
                <a:latin typeface="+mj-lt"/>
              </a:rPr>
              <a:t>-ol: stigmasterol).   The abundance of stigmasterol, however, varied considerably throughout the year.  In the present work, we aimed to unravel the nature and sources of the sterol, by analyzing carbon and hydrogen stable isotope ratios.  The stable carbon isotope ratio,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13</a:t>
            </a:r>
            <a:r>
              <a:rPr lang="en-US" altLang="ja-JP" sz="3200" dirty="0" smtClean="0">
                <a:solidFill>
                  <a:schemeClr val="bg1"/>
                </a:solidFill>
                <a:latin typeface="+mj-lt"/>
              </a:rPr>
              <a:t>C, of stigmasterol varied from -20.4 ‰ in summer (June) to -32.4‰ in winter (December), while </a:t>
            </a:r>
            <a:r>
              <a:rPr lang="en-US" altLang="ja-JP" sz="3200" dirty="0" err="1" smtClean="0">
                <a:solidFill>
                  <a:schemeClr val="bg1"/>
                </a:solidFill>
                <a:latin typeface="Symbol" pitchFamily="18" charset="2"/>
              </a:rPr>
              <a:t>d</a:t>
            </a:r>
            <a:r>
              <a:rPr lang="en-US" altLang="ja-JP" sz="3200" dirty="0" err="1" smtClean="0">
                <a:solidFill>
                  <a:schemeClr val="bg1"/>
                </a:solidFill>
                <a:latin typeface="+mj-lt"/>
              </a:rPr>
              <a:t>D</a:t>
            </a:r>
            <a:r>
              <a:rPr lang="en-US" altLang="ja-JP" sz="3200" dirty="0" smtClean="0">
                <a:solidFill>
                  <a:schemeClr val="bg1"/>
                </a:solidFill>
                <a:latin typeface="+mj-lt"/>
              </a:rPr>
              <a:t> varied from -315 to -237 ‰, both of which were by far larger than those of other sterols,  Two-dimensional plots on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13</a:t>
            </a:r>
            <a:r>
              <a:rPr lang="en-US" altLang="ja-JP" sz="3200" dirty="0" smtClean="0">
                <a:solidFill>
                  <a:schemeClr val="bg1"/>
                </a:solidFill>
                <a:latin typeface="+mj-lt"/>
              </a:rPr>
              <a:t>C and </a:t>
            </a:r>
            <a:r>
              <a:rPr lang="en-US" altLang="ja-JP" sz="3200" dirty="0" err="1" smtClean="0">
                <a:solidFill>
                  <a:schemeClr val="bg1"/>
                </a:solidFill>
                <a:latin typeface="Symbol" pitchFamily="18" charset="2"/>
              </a:rPr>
              <a:t>d</a:t>
            </a:r>
            <a:r>
              <a:rPr lang="en-US" altLang="ja-JP" sz="3200" dirty="0" err="1" smtClean="0">
                <a:solidFill>
                  <a:schemeClr val="bg1"/>
                </a:solidFill>
                <a:latin typeface="+mj-lt"/>
              </a:rPr>
              <a:t>D</a:t>
            </a:r>
            <a:r>
              <a:rPr lang="en-US" altLang="ja-JP" sz="3200" dirty="0" smtClean="0">
                <a:solidFill>
                  <a:schemeClr val="bg1"/>
                </a:solidFill>
                <a:latin typeface="+mj-lt"/>
              </a:rPr>
              <a:t> suggested that most stigmasterol associated with HMW-DOM should originate from aquatic organisms in summer and the contribution should decrease as the primary production within the lake water decreases towards winter. </a:t>
            </a:r>
            <a:r>
              <a:rPr lang="en-US" altLang="ja-JP" sz="3200" i="1" dirty="0" smtClean="0">
                <a:solidFill>
                  <a:schemeClr val="bg1"/>
                </a:solidFill>
                <a:latin typeface="+mj-lt"/>
              </a:rPr>
              <a:t> </a:t>
            </a:r>
            <a:endParaRPr lang="ja-JP" altLang="en-US" sz="3200" dirty="0">
              <a:solidFill>
                <a:schemeClr val="bg1"/>
              </a:solidFill>
              <a:latin typeface="+mj-lt"/>
            </a:endParaRPr>
          </a:p>
        </p:txBody>
      </p:sp>
      <p:sp>
        <p:nvSpPr>
          <p:cNvPr id="1057" name="Rectangle 33"/>
          <p:cNvSpPr>
            <a:spLocks noChangeArrowheads="1"/>
          </p:cNvSpPr>
          <p:nvPr/>
        </p:nvSpPr>
        <p:spPr bwMode="auto">
          <a:xfrm>
            <a:off x="2160540" y="13897894"/>
            <a:ext cx="16561840" cy="8463855"/>
          </a:xfrm>
          <a:prstGeom prst="rect">
            <a:avLst/>
          </a:prstGeom>
          <a:gradFill>
            <a:gsLst>
              <a:gs pos="0">
                <a:srgbClr val="000000"/>
              </a:gs>
              <a:gs pos="39999">
                <a:srgbClr val="0A128C"/>
              </a:gs>
              <a:gs pos="70000">
                <a:srgbClr val="181CC7"/>
              </a:gs>
              <a:gs pos="88000">
                <a:srgbClr val="7005D4"/>
              </a:gs>
              <a:gs pos="100000">
                <a:srgbClr val="8C3D91"/>
              </a:gs>
            </a:gsLst>
            <a:lin ang="5400000" scaled="0"/>
          </a:gradFill>
          <a:ln w="9525">
            <a:noFill/>
            <a:miter lim="800000"/>
            <a:headEnd/>
            <a:tailEnd/>
          </a:ln>
          <a:effectLst/>
        </p:spPr>
        <p:txBody>
          <a:bodyPr wrap="square">
            <a:spAutoFit/>
          </a:bodyPr>
          <a:lstStyle/>
          <a:p>
            <a:pPr algn="ctr">
              <a:spcBef>
                <a:spcPts val="0"/>
              </a:spcBef>
              <a:defRPr/>
            </a:pPr>
            <a:r>
              <a:rPr lang="en-US" altLang="ja-JP" sz="3200" b="1" dirty="0" smtClean="0">
                <a:solidFill>
                  <a:schemeClr val="bg1"/>
                </a:solidFill>
                <a:ea typeface="Mincho" charset="-128"/>
              </a:rPr>
              <a:t>INTRODUCTION</a:t>
            </a:r>
          </a:p>
          <a:p>
            <a:pPr algn="ctr">
              <a:spcBef>
                <a:spcPts val="0"/>
              </a:spcBef>
              <a:defRPr/>
            </a:pPr>
            <a:endParaRPr lang="en-US" altLang="ja-JP" sz="3200" b="1" dirty="0" smtClean="0">
              <a:solidFill>
                <a:schemeClr val="bg1"/>
              </a:solidFill>
              <a:ea typeface="Mincho" charset="-128"/>
            </a:endParaRPr>
          </a:p>
          <a:p>
            <a:pPr algn="just">
              <a:spcBef>
                <a:spcPts val="0"/>
              </a:spcBef>
              <a:defRPr/>
            </a:pPr>
            <a:r>
              <a:rPr lang="en-US" altLang="ja-JP" sz="3200" b="1" dirty="0" smtClean="0">
                <a:solidFill>
                  <a:schemeClr val="bg1"/>
                </a:solidFill>
                <a:ea typeface="Mincho" charset="-128"/>
              </a:rPr>
              <a:t>   </a:t>
            </a:r>
            <a:r>
              <a:rPr lang="en-US" altLang="ja-JP" sz="3200" dirty="0" smtClean="0">
                <a:solidFill>
                  <a:schemeClr val="bg1"/>
                </a:solidFill>
                <a:latin typeface="+mj-lt"/>
                <a:ea typeface="Mincho" charset="-128"/>
              </a:rPr>
              <a:t>Lipid compounds have a potential to be used for source characterization of organic matter in the environment.  Particular attention has been paid to sterol composition (</a:t>
            </a:r>
            <a:r>
              <a:rPr lang="en-US" altLang="ja-JP" sz="3200" i="1" dirty="0" smtClean="0">
                <a:solidFill>
                  <a:schemeClr val="bg1"/>
                </a:solidFill>
                <a:latin typeface="+mj-lt"/>
                <a:ea typeface="Mincho" charset="-128"/>
              </a:rPr>
              <a:t>e.g.</a:t>
            </a:r>
            <a:r>
              <a:rPr lang="en-US" altLang="ja-JP" sz="3200" dirty="0" smtClean="0">
                <a:solidFill>
                  <a:schemeClr val="bg1"/>
                </a:solidFill>
                <a:latin typeface="+mj-lt"/>
                <a:ea typeface="Mincho" charset="-128"/>
              </a:rPr>
              <a:t>, Huang and </a:t>
            </a:r>
            <a:r>
              <a:rPr lang="en-US" altLang="ja-JP" sz="3200" dirty="0" err="1" smtClean="0">
                <a:solidFill>
                  <a:schemeClr val="bg1"/>
                </a:solidFill>
                <a:latin typeface="+mj-lt"/>
                <a:ea typeface="Mincho" charset="-128"/>
              </a:rPr>
              <a:t>Meinschein</a:t>
            </a:r>
            <a:r>
              <a:rPr lang="en-US" altLang="ja-JP" sz="3200" dirty="0" smtClean="0">
                <a:solidFill>
                  <a:schemeClr val="bg1"/>
                </a:solidFill>
                <a:latin typeface="+mj-lt"/>
                <a:ea typeface="Mincho" charset="-128"/>
              </a:rPr>
              <a:t>, 1979).  At that time, most C</a:t>
            </a:r>
            <a:r>
              <a:rPr lang="en-US" altLang="ja-JP" sz="3200" baseline="-25000" dirty="0" smtClean="0">
                <a:solidFill>
                  <a:schemeClr val="bg1"/>
                </a:solidFill>
                <a:latin typeface="+mj-lt"/>
                <a:ea typeface="Mincho" charset="-128"/>
              </a:rPr>
              <a:t>29</a:t>
            </a:r>
            <a:r>
              <a:rPr lang="en-US" altLang="ja-JP" sz="3200" dirty="0" smtClean="0">
                <a:solidFill>
                  <a:schemeClr val="bg1"/>
                </a:solidFill>
                <a:latin typeface="+mj-lt"/>
                <a:ea typeface="Mincho" charset="-128"/>
              </a:rPr>
              <a:t> sterols had been believed to be terrestrial higher plants origin.  Later works, however, demonstrated that phytoplankton and algae also produce C</a:t>
            </a:r>
            <a:r>
              <a:rPr lang="en-US" altLang="ja-JP" sz="3200" baseline="-25000" dirty="0" smtClean="0">
                <a:solidFill>
                  <a:schemeClr val="bg1"/>
                </a:solidFill>
                <a:latin typeface="+mj-lt"/>
                <a:ea typeface="Mincho" charset="-128"/>
              </a:rPr>
              <a:t>29</a:t>
            </a:r>
            <a:r>
              <a:rPr lang="en-US" altLang="ja-JP" sz="3200" dirty="0" smtClean="0">
                <a:solidFill>
                  <a:schemeClr val="bg1"/>
                </a:solidFill>
                <a:latin typeface="+mj-lt"/>
                <a:ea typeface="Mincho" charset="-128"/>
              </a:rPr>
              <a:t> sterols (</a:t>
            </a:r>
            <a:r>
              <a:rPr lang="en-US" altLang="ja-JP" sz="3200" i="1" dirty="0" smtClean="0">
                <a:solidFill>
                  <a:schemeClr val="bg1"/>
                </a:solidFill>
                <a:latin typeface="+mj-lt"/>
                <a:ea typeface="Mincho" charset="-128"/>
              </a:rPr>
              <a:t>e.g.</a:t>
            </a:r>
            <a:r>
              <a:rPr lang="en-US" altLang="ja-JP" sz="3200" dirty="0" smtClean="0">
                <a:solidFill>
                  <a:schemeClr val="bg1"/>
                </a:solidFill>
                <a:latin typeface="+mj-lt"/>
                <a:ea typeface="Mincho" charset="-128"/>
              </a:rPr>
              <a:t>, </a:t>
            </a:r>
            <a:r>
              <a:rPr lang="en-US" altLang="ja-JP" sz="3200" dirty="0" err="1" smtClean="0">
                <a:solidFill>
                  <a:schemeClr val="bg1"/>
                </a:solidFill>
                <a:latin typeface="+mj-lt"/>
                <a:ea typeface="Mincho" charset="-128"/>
              </a:rPr>
              <a:t>Volkman</a:t>
            </a:r>
            <a:r>
              <a:rPr lang="en-US" altLang="ja-JP" sz="3200" dirty="0" smtClean="0">
                <a:solidFill>
                  <a:schemeClr val="bg1"/>
                </a:solidFill>
                <a:latin typeface="+mj-lt"/>
                <a:ea typeface="Mincho" charset="-128"/>
              </a:rPr>
              <a:t>, 2003; </a:t>
            </a:r>
            <a:r>
              <a:rPr lang="en-US" altLang="ja-JP" sz="3200" dirty="0" err="1" smtClean="0">
                <a:solidFill>
                  <a:schemeClr val="bg1"/>
                </a:solidFill>
                <a:latin typeface="+mj-lt"/>
                <a:ea typeface="Mincho" charset="-128"/>
              </a:rPr>
              <a:t>Rampen</a:t>
            </a:r>
            <a:r>
              <a:rPr lang="en-US" altLang="ja-JP" sz="3200" dirty="0" smtClean="0">
                <a:solidFill>
                  <a:schemeClr val="bg1"/>
                </a:solidFill>
                <a:latin typeface="+mj-lt"/>
                <a:ea typeface="Mincho" charset="-128"/>
              </a:rPr>
              <a:t> et al., 2010).  In the study of marine sediment, Matsumoto et al. (2001) showed that compound specific stable carbon isotope ratio may be utilized for discrimination of the sterol sources.  </a:t>
            </a:r>
            <a:r>
              <a:rPr lang="en-US" altLang="ja-JP" sz="3200" dirty="0" err="1" smtClean="0">
                <a:solidFill>
                  <a:schemeClr val="bg1"/>
                </a:solidFill>
                <a:latin typeface="+mj-lt"/>
                <a:ea typeface="Mincho" charset="-128"/>
              </a:rPr>
              <a:t>Chikaraishi</a:t>
            </a:r>
            <a:r>
              <a:rPr lang="en-US" altLang="ja-JP" sz="3200" dirty="0" smtClean="0">
                <a:solidFill>
                  <a:schemeClr val="bg1"/>
                </a:solidFill>
                <a:latin typeface="+mj-lt"/>
                <a:ea typeface="Mincho" charset="-128"/>
              </a:rPr>
              <a:t> et al. (2004) conducted a comprehensive work on the carbon and hydrogen isotope compositions of lipid compounds isolated from terrestrial and aquatic plants. </a:t>
            </a:r>
          </a:p>
          <a:p>
            <a:pPr algn="just">
              <a:spcBef>
                <a:spcPts val="0"/>
              </a:spcBef>
              <a:defRPr/>
            </a:pPr>
            <a:r>
              <a:rPr lang="en-US" altLang="ja-JP" sz="3200" dirty="0" smtClean="0">
                <a:solidFill>
                  <a:schemeClr val="bg1"/>
                </a:solidFill>
                <a:latin typeface="+mj-lt"/>
                <a:ea typeface="Mincho" charset="-128"/>
              </a:rPr>
              <a:t>   Our previous work (</a:t>
            </a:r>
            <a:r>
              <a:rPr lang="en-US" altLang="ja-JP" sz="3200" dirty="0" err="1" smtClean="0">
                <a:solidFill>
                  <a:schemeClr val="bg1"/>
                </a:solidFill>
                <a:latin typeface="+mj-lt"/>
                <a:ea typeface="Mincho" charset="-128"/>
              </a:rPr>
              <a:t>Yoshiyama</a:t>
            </a:r>
            <a:r>
              <a:rPr lang="en-US" altLang="ja-JP" sz="3200" dirty="0" smtClean="0">
                <a:solidFill>
                  <a:schemeClr val="bg1"/>
                </a:solidFill>
                <a:latin typeface="+mj-lt"/>
                <a:ea typeface="Mincho" charset="-128"/>
              </a:rPr>
              <a:t> et al., 2002; Takahashi et al. unpublished and partly presented at IMOG 2007) showed that sterols associated with HMW-DOM (MCO&gt;1000 </a:t>
            </a:r>
            <a:r>
              <a:rPr lang="en-US" altLang="ja-JP" sz="3200" dirty="0" err="1" smtClean="0">
                <a:solidFill>
                  <a:schemeClr val="bg1"/>
                </a:solidFill>
                <a:latin typeface="+mj-lt"/>
                <a:ea typeface="Mincho" charset="-128"/>
              </a:rPr>
              <a:t>Da</a:t>
            </a:r>
            <a:r>
              <a:rPr lang="en-US" altLang="ja-JP" sz="3200" dirty="0" smtClean="0">
                <a:solidFill>
                  <a:schemeClr val="bg1"/>
                </a:solidFill>
                <a:latin typeface="+mj-lt"/>
                <a:ea typeface="Mincho" charset="-128"/>
              </a:rPr>
              <a:t>) from fresh and brackish water lakes in Japan are dominated by stigmasterol and its concentration was high in summer and low in winter.  Thus in the present work, we conducted carbon and hydrogen stable isotope analyses of individual sterols for their source identification.  </a:t>
            </a:r>
            <a:r>
              <a:rPr lang="en-US" altLang="ja-JP" sz="3200" dirty="0" smtClean="0">
                <a:solidFill>
                  <a:schemeClr val="bg1"/>
                </a:solidFill>
                <a:ea typeface="Mincho" charset="-128"/>
              </a:rPr>
              <a:t>   </a:t>
            </a:r>
            <a:endParaRPr lang="en-US" altLang="ja-JP" sz="3200" dirty="0">
              <a:solidFill>
                <a:schemeClr val="bg1"/>
              </a:solidFill>
              <a:ea typeface="Mincho" charset="-128"/>
            </a:endParaRPr>
          </a:p>
        </p:txBody>
      </p:sp>
      <p:sp>
        <p:nvSpPr>
          <p:cNvPr id="1056" name="Text Box 70"/>
          <p:cNvSpPr txBox="1">
            <a:spLocks noChangeArrowheads="1"/>
          </p:cNvSpPr>
          <p:nvPr/>
        </p:nvSpPr>
        <p:spPr bwMode="auto">
          <a:xfrm>
            <a:off x="22106756" y="42557078"/>
            <a:ext cx="13490360" cy="5016758"/>
          </a:xfrm>
          <a:prstGeom prst="rect">
            <a:avLst/>
          </a:prstGeom>
          <a:solidFill>
            <a:srgbClr val="EAEAEA"/>
          </a:solidFill>
          <a:ln w="9525">
            <a:solidFill>
              <a:srgbClr val="0000CC"/>
            </a:solidFill>
            <a:miter lim="800000"/>
            <a:headEnd/>
            <a:tailEnd/>
          </a:ln>
        </p:spPr>
        <p:txBody>
          <a:bodyPr wrap="none">
            <a:spAutoFit/>
          </a:bodyPr>
          <a:lstStyle/>
          <a:p>
            <a:pPr algn="ctr" defTabSz="5349875"/>
            <a:r>
              <a:rPr lang="en-US" altLang="ja-JP" sz="3200" b="1" dirty="0">
                <a:solidFill>
                  <a:srgbClr val="0000CC"/>
                </a:solidFill>
              </a:rPr>
              <a:t>REFERENCES</a:t>
            </a:r>
          </a:p>
          <a:p>
            <a:pPr defTabSz="5349875"/>
            <a:r>
              <a:rPr lang="en-US" altLang="ja-JP" sz="3200" dirty="0" err="1" smtClean="0">
                <a:solidFill>
                  <a:srgbClr val="0000CC"/>
                </a:solidFill>
                <a:latin typeface="+mj-lt"/>
              </a:rPr>
              <a:t>Chikaraishi</a:t>
            </a:r>
            <a:r>
              <a:rPr lang="en-US" altLang="ja-JP" sz="3200" dirty="0" smtClean="0">
                <a:solidFill>
                  <a:srgbClr val="0000CC"/>
                </a:solidFill>
                <a:latin typeface="+mj-lt"/>
              </a:rPr>
              <a:t> </a:t>
            </a:r>
            <a:r>
              <a:rPr lang="en-US" altLang="ja-JP" sz="3200" dirty="0">
                <a:solidFill>
                  <a:srgbClr val="0000CC"/>
                </a:solidFill>
                <a:latin typeface="+mj-lt"/>
              </a:rPr>
              <a:t>et al</a:t>
            </a:r>
            <a:r>
              <a:rPr lang="en-US" altLang="ja-JP" sz="3200" dirty="0" smtClean="0">
                <a:solidFill>
                  <a:srgbClr val="0000CC"/>
                </a:solidFill>
                <a:latin typeface="+mj-lt"/>
              </a:rPr>
              <a:t>. (2004) </a:t>
            </a:r>
            <a:r>
              <a:rPr lang="en-US" altLang="ja-JP" sz="3200" i="1" dirty="0" err="1" smtClean="0">
                <a:solidFill>
                  <a:srgbClr val="0000CC"/>
                </a:solidFill>
                <a:latin typeface="+mj-lt"/>
              </a:rPr>
              <a:t>Phytochem</a:t>
            </a:r>
            <a:r>
              <a:rPr lang="en-US" altLang="ja-JP" sz="3200" i="1" dirty="0" smtClean="0">
                <a:solidFill>
                  <a:srgbClr val="0000CC"/>
                </a:solidFill>
                <a:latin typeface="+mj-lt"/>
              </a:rPr>
              <a:t>.</a:t>
            </a:r>
            <a:r>
              <a:rPr lang="en-US" altLang="ja-JP" sz="3200" dirty="0" smtClean="0">
                <a:solidFill>
                  <a:srgbClr val="0000CC"/>
                </a:solidFill>
                <a:latin typeface="+mj-lt"/>
              </a:rPr>
              <a:t> </a:t>
            </a:r>
            <a:r>
              <a:rPr lang="en-US" altLang="ja-JP" sz="3200" b="1" dirty="0" smtClean="0">
                <a:solidFill>
                  <a:srgbClr val="0000CC"/>
                </a:solidFill>
                <a:latin typeface="+mj-lt"/>
              </a:rPr>
              <a:t>65,</a:t>
            </a:r>
            <a:r>
              <a:rPr lang="en-US" altLang="ja-JP" sz="3200" dirty="0" smtClean="0">
                <a:solidFill>
                  <a:srgbClr val="0000CC"/>
                </a:solidFill>
                <a:latin typeface="+mj-lt"/>
              </a:rPr>
              <a:t> 1369-1381.</a:t>
            </a:r>
          </a:p>
          <a:p>
            <a:pPr defTabSz="5349875"/>
            <a:r>
              <a:rPr lang="en-US" altLang="ja-JP" sz="3200" dirty="0" err="1" smtClean="0">
                <a:solidFill>
                  <a:srgbClr val="0000CC"/>
                </a:solidFill>
                <a:latin typeface="+mj-lt"/>
              </a:rPr>
              <a:t>Chikaraishi</a:t>
            </a:r>
            <a:r>
              <a:rPr lang="en-US" altLang="ja-JP" sz="3200" dirty="0" smtClean="0">
                <a:solidFill>
                  <a:srgbClr val="0000CC"/>
                </a:solidFill>
                <a:latin typeface="+mj-lt"/>
              </a:rPr>
              <a:t> et al. (2005) </a:t>
            </a:r>
            <a:r>
              <a:rPr lang="en-US" altLang="ja-JP" sz="3200" i="1" dirty="0" err="1" smtClean="0">
                <a:solidFill>
                  <a:srgbClr val="0000CC"/>
                </a:solidFill>
                <a:latin typeface="+mj-lt"/>
              </a:rPr>
              <a:t>Limnol</a:t>
            </a:r>
            <a:r>
              <a:rPr lang="en-US" altLang="ja-JP" sz="3200" i="1" dirty="0" smtClean="0">
                <a:solidFill>
                  <a:srgbClr val="0000CC"/>
                </a:solidFill>
                <a:latin typeface="+mj-lt"/>
              </a:rPr>
              <a:t>. </a:t>
            </a:r>
            <a:r>
              <a:rPr lang="en-US" altLang="ja-JP" sz="3200" i="1" dirty="0" err="1" smtClean="0">
                <a:solidFill>
                  <a:srgbClr val="0000CC"/>
                </a:solidFill>
                <a:latin typeface="+mj-lt"/>
              </a:rPr>
              <a:t>Oceanogr</a:t>
            </a:r>
            <a:r>
              <a:rPr lang="en-US" altLang="ja-JP" sz="3200" dirty="0" smtClean="0">
                <a:solidFill>
                  <a:srgbClr val="0000CC"/>
                </a:solidFill>
                <a:latin typeface="+mj-lt"/>
              </a:rPr>
              <a:t>. </a:t>
            </a:r>
            <a:r>
              <a:rPr lang="en-US" altLang="ja-JP" sz="3200" b="1" dirty="0" smtClean="0">
                <a:solidFill>
                  <a:srgbClr val="0000CC"/>
                </a:solidFill>
                <a:latin typeface="+mj-lt"/>
              </a:rPr>
              <a:t>50,</a:t>
            </a:r>
            <a:r>
              <a:rPr lang="en-US" altLang="ja-JP" sz="3200" dirty="0" smtClean="0">
                <a:solidFill>
                  <a:srgbClr val="0000CC"/>
                </a:solidFill>
                <a:latin typeface="+mj-lt"/>
              </a:rPr>
              <a:t> 1763-1770.</a:t>
            </a:r>
          </a:p>
          <a:p>
            <a:pPr defTabSz="5349875"/>
            <a:r>
              <a:rPr lang="en-US" altLang="ja-JP" sz="3200" dirty="0" smtClean="0">
                <a:solidFill>
                  <a:srgbClr val="0000CC"/>
                </a:solidFill>
                <a:latin typeface="+mj-lt"/>
              </a:rPr>
              <a:t>Huang and </a:t>
            </a:r>
            <a:r>
              <a:rPr lang="en-US" altLang="ja-JP" sz="3200" dirty="0" err="1" smtClean="0">
                <a:solidFill>
                  <a:srgbClr val="0000CC"/>
                </a:solidFill>
                <a:latin typeface="+mj-lt"/>
              </a:rPr>
              <a:t>Meinschein</a:t>
            </a:r>
            <a:r>
              <a:rPr lang="en-US" altLang="ja-JP" sz="3200" dirty="0" smtClean="0">
                <a:solidFill>
                  <a:srgbClr val="0000CC"/>
                </a:solidFill>
                <a:latin typeface="+mj-lt"/>
              </a:rPr>
              <a:t> (1979) </a:t>
            </a:r>
            <a:r>
              <a:rPr lang="en-US" altLang="ja-JP" sz="3200" i="1" dirty="0" err="1" smtClean="0">
                <a:solidFill>
                  <a:srgbClr val="0000CC"/>
                </a:solidFill>
                <a:latin typeface="+mj-lt"/>
              </a:rPr>
              <a:t>Geochim</a:t>
            </a:r>
            <a:r>
              <a:rPr lang="en-US" altLang="ja-JP" sz="3200" i="1" dirty="0" smtClean="0">
                <a:solidFill>
                  <a:srgbClr val="0000CC"/>
                </a:solidFill>
                <a:latin typeface="+mj-lt"/>
              </a:rPr>
              <a:t>. </a:t>
            </a:r>
            <a:r>
              <a:rPr lang="en-US" altLang="ja-JP" sz="3200" i="1" dirty="0" err="1" smtClean="0">
                <a:solidFill>
                  <a:srgbClr val="0000CC"/>
                </a:solidFill>
                <a:latin typeface="+mj-lt"/>
              </a:rPr>
              <a:t>Cosmochim</a:t>
            </a:r>
            <a:r>
              <a:rPr lang="en-US" altLang="ja-JP" sz="3200" i="1" dirty="0" smtClean="0">
                <a:solidFill>
                  <a:srgbClr val="0000CC"/>
                </a:solidFill>
                <a:latin typeface="+mj-lt"/>
              </a:rPr>
              <a:t>. </a:t>
            </a:r>
            <a:r>
              <a:rPr lang="en-US" altLang="ja-JP" sz="3200" i="1" dirty="0" err="1" smtClean="0">
                <a:solidFill>
                  <a:srgbClr val="0000CC"/>
                </a:solidFill>
                <a:latin typeface="+mj-lt"/>
              </a:rPr>
              <a:t>Acta</a:t>
            </a:r>
            <a:r>
              <a:rPr lang="en-US" altLang="ja-JP" sz="3200" i="1" dirty="0" smtClean="0">
                <a:solidFill>
                  <a:srgbClr val="0000CC"/>
                </a:solidFill>
                <a:latin typeface="+mj-lt"/>
              </a:rPr>
              <a:t>, </a:t>
            </a:r>
            <a:r>
              <a:rPr lang="en-US" altLang="ja-JP" sz="3200" b="1" dirty="0" smtClean="0">
                <a:solidFill>
                  <a:srgbClr val="0000CC"/>
                </a:solidFill>
                <a:latin typeface="+mj-lt"/>
              </a:rPr>
              <a:t>43,</a:t>
            </a:r>
            <a:r>
              <a:rPr lang="en-US" altLang="ja-JP" sz="3200" dirty="0" smtClean="0">
                <a:solidFill>
                  <a:srgbClr val="0000CC"/>
                </a:solidFill>
                <a:latin typeface="+mj-lt"/>
              </a:rPr>
              <a:t> 739-745. </a:t>
            </a:r>
          </a:p>
          <a:p>
            <a:pPr defTabSz="5349875"/>
            <a:r>
              <a:rPr lang="en-US" altLang="ja-JP" sz="3200" dirty="0" smtClean="0">
                <a:solidFill>
                  <a:srgbClr val="0000CC"/>
                </a:solidFill>
                <a:latin typeface="+mj-lt"/>
              </a:rPr>
              <a:t>Matsumoto et al., (1996) </a:t>
            </a:r>
            <a:r>
              <a:rPr lang="en-US" altLang="ja-JP" sz="3200" i="1" dirty="0" smtClean="0">
                <a:solidFill>
                  <a:srgbClr val="0000CC"/>
                </a:solidFill>
                <a:latin typeface="+mj-lt"/>
              </a:rPr>
              <a:t>Org. </a:t>
            </a:r>
            <a:r>
              <a:rPr lang="en-US" altLang="ja-JP" sz="3200" i="1" dirty="0" err="1" smtClean="0">
                <a:solidFill>
                  <a:srgbClr val="0000CC"/>
                </a:solidFill>
                <a:latin typeface="+mj-lt"/>
              </a:rPr>
              <a:t>Geochem</a:t>
            </a:r>
            <a:r>
              <a:rPr lang="en-US" altLang="ja-JP" sz="3200" dirty="0" smtClean="0">
                <a:solidFill>
                  <a:srgbClr val="0000CC"/>
                </a:solidFill>
                <a:latin typeface="+mj-lt"/>
              </a:rPr>
              <a:t>. </a:t>
            </a:r>
            <a:r>
              <a:rPr lang="en-US" altLang="ja-JP" sz="3200" b="1" dirty="0" smtClean="0">
                <a:solidFill>
                  <a:srgbClr val="0000CC"/>
                </a:solidFill>
                <a:latin typeface="+mj-lt"/>
              </a:rPr>
              <a:t>32</a:t>
            </a:r>
            <a:r>
              <a:rPr lang="en-US" altLang="ja-JP" sz="3200" dirty="0" smtClean="0">
                <a:solidFill>
                  <a:srgbClr val="0000CC"/>
                </a:solidFill>
                <a:latin typeface="+mj-lt"/>
              </a:rPr>
              <a:t>, 259-269.</a:t>
            </a:r>
          </a:p>
          <a:p>
            <a:pPr defTabSz="5349875"/>
            <a:r>
              <a:rPr lang="en-US" altLang="ja-JP" sz="3200" dirty="0" err="1" smtClean="0">
                <a:solidFill>
                  <a:srgbClr val="0000CC"/>
                </a:solidFill>
                <a:latin typeface="+mj-lt"/>
              </a:rPr>
              <a:t>Rampen</a:t>
            </a:r>
            <a:r>
              <a:rPr lang="en-US" altLang="ja-JP" sz="3200" dirty="0" smtClean="0">
                <a:solidFill>
                  <a:srgbClr val="0000CC"/>
                </a:solidFill>
                <a:latin typeface="+mj-lt"/>
              </a:rPr>
              <a:t> et l. (2010) </a:t>
            </a:r>
            <a:r>
              <a:rPr lang="en-US" altLang="ja-JP" sz="3200" i="1" dirty="0" err="1" smtClean="0">
                <a:solidFill>
                  <a:srgbClr val="0000CC"/>
                </a:solidFill>
                <a:latin typeface="+mj-lt"/>
              </a:rPr>
              <a:t>Limnol</a:t>
            </a:r>
            <a:r>
              <a:rPr lang="en-US" altLang="ja-JP" sz="3200" i="1" dirty="0" smtClean="0">
                <a:solidFill>
                  <a:srgbClr val="0000CC"/>
                </a:solidFill>
                <a:latin typeface="+mj-lt"/>
              </a:rPr>
              <a:t>. </a:t>
            </a:r>
            <a:r>
              <a:rPr lang="en-US" altLang="ja-JP" sz="3200" i="1" dirty="0" err="1" smtClean="0">
                <a:solidFill>
                  <a:srgbClr val="0000CC"/>
                </a:solidFill>
                <a:latin typeface="+mj-lt"/>
              </a:rPr>
              <a:t>Oceanogr</a:t>
            </a:r>
            <a:r>
              <a:rPr lang="en-US" altLang="ja-JP" sz="3200" i="1" dirty="0" smtClean="0">
                <a:solidFill>
                  <a:srgbClr val="0000CC"/>
                </a:solidFill>
                <a:latin typeface="+mj-lt"/>
              </a:rPr>
              <a:t>. </a:t>
            </a:r>
            <a:r>
              <a:rPr lang="en-US" altLang="ja-JP" sz="3200" b="1" dirty="0" smtClean="0">
                <a:solidFill>
                  <a:srgbClr val="0000CC"/>
                </a:solidFill>
                <a:latin typeface="+mj-lt"/>
              </a:rPr>
              <a:t>55,</a:t>
            </a:r>
            <a:r>
              <a:rPr lang="en-US" altLang="ja-JP" sz="3200" dirty="0" smtClean="0">
                <a:solidFill>
                  <a:srgbClr val="0000CC"/>
                </a:solidFill>
                <a:latin typeface="+mj-lt"/>
              </a:rPr>
              <a:t> 91-105.</a:t>
            </a:r>
          </a:p>
          <a:p>
            <a:pPr defTabSz="5349875"/>
            <a:r>
              <a:rPr lang="en-US" altLang="ja-JP" sz="3200" dirty="0" err="1" smtClean="0">
                <a:solidFill>
                  <a:srgbClr val="0000CC"/>
                </a:solidFill>
                <a:latin typeface="+mj-lt"/>
              </a:rPr>
              <a:t>Saijo</a:t>
            </a:r>
            <a:r>
              <a:rPr lang="en-US" altLang="ja-JP" sz="3200" dirty="0" smtClean="0">
                <a:solidFill>
                  <a:srgbClr val="0000CC"/>
                </a:solidFill>
                <a:latin typeface="+mj-lt"/>
              </a:rPr>
              <a:t> and Hayashi (eds.) (2001) Lake Kizaki, </a:t>
            </a:r>
            <a:r>
              <a:rPr lang="en-US" altLang="ja-JP" sz="3200" dirty="0" err="1" smtClean="0">
                <a:solidFill>
                  <a:srgbClr val="0000CC"/>
                </a:solidFill>
                <a:latin typeface="+mj-lt"/>
              </a:rPr>
              <a:t>Buckhuys</a:t>
            </a:r>
            <a:r>
              <a:rPr lang="en-US" altLang="ja-JP" sz="3200" dirty="0" smtClean="0">
                <a:solidFill>
                  <a:srgbClr val="0000CC"/>
                </a:solidFill>
                <a:latin typeface="+mj-lt"/>
              </a:rPr>
              <a:t> Publisher.</a:t>
            </a:r>
          </a:p>
          <a:p>
            <a:pPr defTabSz="5349875"/>
            <a:r>
              <a:rPr lang="en-US" altLang="ja-JP" sz="3200" dirty="0" err="1" smtClean="0">
                <a:solidFill>
                  <a:srgbClr val="0000CC"/>
                </a:solidFill>
                <a:latin typeface="+mj-lt"/>
              </a:rPr>
              <a:t>Volkman</a:t>
            </a:r>
            <a:r>
              <a:rPr lang="en-US" altLang="ja-JP" sz="3200" dirty="0" smtClean="0">
                <a:solidFill>
                  <a:srgbClr val="0000CC"/>
                </a:solidFill>
                <a:latin typeface="+mj-lt"/>
              </a:rPr>
              <a:t> et al. (1999) </a:t>
            </a:r>
            <a:r>
              <a:rPr lang="en-US" altLang="ja-JP" sz="3200" i="1" dirty="0" smtClean="0">
                <a:solidFill>
                  <a:srgbClr val="0000CC"/>
                </a:solidFill>
                <a:latin typeface="+mj-lt"/>
              </a:rPr>
              <a:t>Org. </a:t>
            </a:r>
            <a:r>
              <a:rPr lang="en-US" altLang="ja-JP" sz="3200" i="1" dirty="0" err="1" smtClean="0">
                <a:solidFill>
                  <a:srgbClr val="0000CC"/>
                </a:solidFill>
                <a:latin typeface="+mj-lt"/>
              </a:rPr>
              <a:t>Geochem</a:t>
            </a:r>
            <a:r>
              <a:rPr lang="en-US" altLang="ja-JP" sz="3200" dirty="0" smtClean="0">
                <a:solidFill>
                  <a:srgbClr val="0000CC"/>
                </a:solidFill>
                <a:latin typeface="+mj-lt"/>
              </a:rPr>
              <a:t>. </a:t>
            </a:r>
            <a:r>
              <a:rPr lang="en-US" altLang="ja-JP" sz="3200" b="1" dirty="0" smtClean="0">
                <a:solidFill>
                  <a:srgbClr val="0000CC"/>
                </a:solidFill>
                <a:latin typeface="+mj-lt"/>
              </a:rPr>
              <a:t>30,</a:t>
            </a:r>
            <a:r>
              <a:rPr lang="en-US" altLang="ja-JP" sz="3200" dirty="0" smtClean="0">
                <a:solidFill>
                  <a:srgbClr val="0000CC"/>
                </a:solidFill>
                <a:latin typeface="+mj-lt"/>
              </a:rPr>
              <a:t> 307-318.</a:t>
            </a:r>
          </a:p>
          <a:p>
            <a:pPr defTabSz="5349875"/>
            <a:r>
              <a:rPr lang="en-US" altLang="ja-JP" sz="3200" dirty="0" err="1" smtClean="0">
                <a:solidFill>
                  <a:srgbClr val="0000CC"/>
                </a:solidFill>
                <a:latin typeface="+mj-lt"/>
              </a:rPr>
              <a:t>Volkman</a:t>
            </a:r>
            <a:r>
              <a:rPr lang="en-US" altLang="ja-JP" sz="3200" dirty="0" smtClean="0">
                <a:solidFill>
                  <a:srgbClr val="0000CC"/>
                </a:solidFill>
                <a:latin typeface="+mj-lt"/>
              </a:rPr>
              <a:t> (2003) </a:t>
            </a:r>
            <a:r>
              <a:rPr lang="en-US" altLang="ja-JP" sz="3200" i="1" dirty="0" smtClean="0">
                <a:solidFill>
                  <a:srgbClr val="0000CC"/>
                </a:solidFill>
                <a:latin typeface="+mj-lt"/>
              </a:rPr>
              <a:t>Appl. </a:t>
            </a:r>
            <a:r>
              <a:rPr lang="en-US" altLang="ja-JP" sz="3200" i="1" dirty="0" err="1" smtClean="0">
                <a:solidFill>
                  <a:srgbClr val="0000CC"/>
                </a:solidFill>
                <a:latin typeface="+mj-lt"/>
              </a:rPr>
              <a:t>Microbiol</a:t>
            </a:r>
            <a:r>
              <a:rPr lang="en-US" altLang="ja-JP" sz="3200" i="1" dirty="0" smtClean="0">
                <a:solidFill>
                  <a:srgbClr val="0000CC"/>
                </a:solidFill>
                <a:latin typeface="+mj-lt"/>
              </a:rPr>
              <a:t>. </a:t>
            </a:r>
            <a:r>
              <a:rPr lang="en-US" altLang="ja-JP" sz="3200" i="1" dirty="0" err="1" smtClean="0">
                <a:solidFill>
                  <a:srgbClr val="0000CC"/>
                </a:solidFill>
                <a:latin typeface="+mj-lt"/>
              </a:rPr>
              <a:t>Biotechnol</a:t>
            </a:r>
            <a:r>
              <a:rPr lang="en-US" altLang="ja-JP" sz="3200" i="1" dirty="0" smtClean="0">
                <a:solidFill>
                  <a:srgbClr val="0000CC"/>
                </a:solidFill>
                <a:latin typeface="+mj-lt"/>
              </a:rPr>
              <a:t>.</a:t>
            </a:r>
            <a:r>
              <a:rPr lang="en-US" altLang="ja-JP" sz="3200" dirty="0" smtClean="0">
                <a:solidFill>
                  <a:srgbClr val="0000CC"/>
                </a:solidFill>
                <a:latin typeface="+mj-lt"/>
              </a:rPr>
              <a:t> </a:t>
            </a:r>
            <a:r>
              <a:rPr lang="en-US" altLang="ja-JP" sz="3200" b="1" dirty="0" smtClean="0">
                <a:solidFill>
                  <a:srgbClr val="0000CC"/>
                </a:solidFill>
                <a:latin typeface="+mj-lt"/>
              </a:rPr>
              <a:t>60,</a:t>
            </a:r>
            <a:r>
              <a:rPr lang="en-US" altLang="ja-JP" sz="3200" dirty="0" smtClean="0">
                <a:solidFill>
                  <a:srgbClr val="0000CC"/>
                </a:solidFill>
                <a:latin typeface="+mj-lt"/>
              </a:rPr>
              <a:t> 495-506.</a:t>
            </a:r>
          </a:p>
          <a:p>
            <a:pPr defTabSz="5349875"/>
            <a:r>
              <a:rPr lang="en-US" altLang="ja-JP" sz="3200" dirty="0" err="1" smtClean="0">
                <a:solidFill>
                  <a:srgbClr val="0000CC"/>
                </a:solidFill>
                <a:latin typeface="+mj-lt"/>
              </a:rPr>
              <a:t>Yoshiyama</a:t>
            </a:r>
            <a:r>
              <a:rPr lang="en-US" altLang="ja-JP" sz="3200" dirty="0" smtClean="0">
                <a:solidFill>
                  <a:srgbClr val="0000CC"/>
                </a:solidFill>
                <a:latin typeface="+mj-lt"/>
              </a:rPr>
              <a:t> et al. (2003) </a:t>
            </a:r>
            <a:r>
              <a:rPr lang="en-US" altLang="ja-JP" sz="3200" i="1" dirty="0" smtClean="0">
                <a:solidFill>
                  <a:srgbClr val="0000CC"/>
                </a:solidFill>
                <a:latin typeface="+mj-lt"/>
              </a:rPr>
              <a:t>Res. Org. </a:t>
            </a:r>
            <a:r>
              <a:rPr lang="en-US" altLang="ja-JP" sz="3200" i="1" dirty="0" err="1" smtClean="0">
                <a:solidFill>
                  <a:srgbClr val="0000CC"/>
                </a:solidFill>
                <a:latin typeface="+mj-lt"/>
              </a:rPr>
              <a:t>Geochem</a:t>
            </a:r>
            <a:r>
              <a:rPr lang="en-US" altLang="ja-JP" sz="3200" dirty="0" smtClean="0">
                <a:solidFill>
                  <a:srgbClr val="0000CC"/>
                </a:solidFill>
                <a:latin typeface="+mj-lt"/>
              </a:rPr>
              <a:t>., </a:t>
            </a:r>
            <a:r>
              <a:rPr lang="en-US" altLang="ja-JP" sz="3200" b="1" dirty="0" smtClean="0">
                <a:solidFill>
                  <a:srgbClr val="0000CC"/>
                </a:solidFill>
                <a:latin typeface="+mj-lt"/>
              </a:rPr>
              <a:t>18</a:t>
            </a:r>
            <a:r>
              <a:rPr lang="en-US" altLang="ja-JP" sz="3200" dirty="0" smtClean="0">
                <a:solidFill>
                  <a:srgbClr val="0000CC"/>
                </a:solidFill>
                <a:latin typeface="+mj-lt"/>
              </a:rPr>
              <a:t>, 37-45. (in Japanese)</a:t>
            </a:r>
            <a:r>
              <a:rPr lang="en-US" altLang="ja-JP" sz="3200" dirty="0" smtClean="0">
                <a:solidFill>
                  <a:srgbClr val="0000CC"/>
                </a:solidFill>
              </a:rPr>
              <a:t>  </a:t>
            </a:r>
            <a:endParaRPr lang="en-US" altLang="ja-JP" sz="3200" dirty="0">
              <a:solidFill>
                <a:srgbClr val="0000CC"/>
              </a:solidFill>
            </a:endParaRPr>
          </a:p>
        </p:txBody>
      </p:sp>
      <p:sp>
        <p:nvSpPr>
          <p:cNvPr id="1061" name="Rectangle 37"/>
          <p:cNvSpPr>
            <a:spLocks noChangeArrowheads="1"/>
          </p:cNvSpPr>
          <p:nvPr/>
        </p:nvSpPr>
        <p:spPr bwMode="auto">
          <a:xfrm>
            <a:off x="5760940" y="648422"/>
            <a:ext cx="23042560" cy="5232202"/>
          </a:xfrm>
          <a:prstGeom prst="rect">
            <a:avLst/>
          </a:prstGeom>
          <a:solidFill>
            <a:schemeClr val="accent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GB" altLang="ja-JP" sz="5400" b="1"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NATURE OF C</a:t>
            </a:r>
            <a:r>
              <a:rPr kumimoji="1" lang="en-GB" altLang="ja-JP" sz="5400" b="1" i="0" u="none" strike="noStrike" cap="none" normalizeH="0" baseline="-30000" dirty="0" smtClean="0">
                <a:ln>
                  <a:noFill/>
                </a:ln>
                <a:solidFill>
                  <a:schemeClr val="tx1"/>
                </a:solidFill>
                <a:effectLst/>
                <a:latin typeface="Arial" pitchFamily="34" charset="0"/>
                <a:ea typeface="ＭＳ Ｐゴシック" pitchFamily="50" charset="-128"/>
                <a:cs typeface="Arial" pitchFamily="34" charset="0"/>
              </a:rPr>
              <a:t>29</a:t>
            </a:r>
            <a:r>
              <a:rPr kumimoji="1" lang="en-GB" altLang="ja-JP" sz="5400" b="1"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STEROLS ASSOCIATED WITH HIGH-MOLECULAR WEIGHT DISSOLVED ORGANIC MATTER (HMW-DOM) FROM A FRESHWATER LAKE.</a:t>
            </a:r>
            <a:endParaRPr kumimoji="1" lang="en-GB" altLang="ja-JP" sz="5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altLang="ja-JP" sz="4000" b="1"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a:t>
            </a:r>
            <a:endParaRPr kumimoji="1" lang="en-GB" altLang="ja-JP" sz="40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altLang="ja-JP"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Kazuo </a:t>
            </a:r>
            <a:r>
              <a:rPr kumimoji="1" lang="en-GB" altLang="ja-JP" sz="4400" b="0" i="0" u="none" strike="noStrike" cap="none" normalizeH="0" baseline="0" dirty="0" err="1" smtClean="0">
                <a:ln>
                  <a:noFill/>
                </a:ln>
                <a:solidFill>
                  <a:schemeClr val="tx1"/>
                </a:solidFill>
                <a:effectLst/>
                <a:latin typeface="Arial" pitchFamily="34" charset="0"/>
                <a:ea typeface="ＭＳ Ｐゴシック" pitchFamily="50" charset="-128"/>
                <a:cs typeface="Arial" pitchFamily="34" charset="0"/>
              </a:rPr>
              <a:t>Fukushima</a:t>
            </a:r>
            <a:r>
              <a:rPr kumimoji="1" lang="en-GB" altLang="ja-JP" sz="4400" b="0" i="0" u="none" strike="noStrike" cap="none" normalizeH="0" baseline="30000" dirty="0" err="1" smtClean="0">
                <a:ln>
                  <a:noFill/>
                </a:ln>
                <a:solidFill>
                  <a:schemeClr val="tx1"/>
                </a:solidFill>
                <a:effectLst/>
                <a:latin typeface="Arial" pitchFamily="34" charset="0"/>
                <a:ea typeface="ＭＳ Ｐゴシック" pitchFamily="50" charset="-128"/>
                <a:cs typeface="Arial" pitchFamily="34" charset="0"/>
              </a:rPr>
              <a:t>a</a:t>
            </a:r>
            <a:r>
              <a:rPr kumimoji="1" lang="en-GB" altLang="zh-CN" sz="4400" b="0" i="0" u="none" strike="noStrike" cap="none" normalizeH="0" baseline="30000" dirty="0" smtClean="0">
                <a:ln>
                  <a:noFill/>
                </a:ln>
                <a:solidFill>
                  <a:schemeClr val="tx1"/>
                </a:solidFill>
                <a:effectLst/>
                <a:latin typeface="Arial" pitchFamily="34" charset="0"/>
                <a:ea typeface="ＭＳ Ｐゴシック" pitchFamily="50" charset="-128"/>
                <a:cs typeface="Arial" pitchFamily="34" charset="0"/>
              </a:rPr>
              <a:t> </a:t>
            </a:r>
            <a:r>
              <a:rPr kumimoji="1" lang="en-GB" altLang="zh-CN"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a:t>
            </a:r>
            <a:r>
              <a:rPr kumimoji="1" lang="en-GB" altLang="ja-JP"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Koji </a:t>
            </a:r>
            <a:r>
              <a:rPr kumimoji="1" lang="en-GB" altLang="ja-JP" sz="4400" b="0" i="0" u="none" strike="noStrike" cap="none" normalizeH="0" baseline="0" dirty="0" err="1" smtClean="0">
                <a:ln>
                  <a:noFill/>
                </a:ln>
                <a:solidFill>
                  <a:schemeClr val="tx1"/>
                </a:solidFill>
                <a:effectLst/>
                <a:latin typeface="Arial" pitchFamily="34" charset="0"/>
                <a:ea typeface="ＭＳ Ｐゴシック" pitchFamily="50" charset="-128"/>
                <a:cs typeface="Arial" pitchFamily="34" charset="0"/>
              </a:rPr>
              <a:t>Takahashi</a:t>
            </a:r>
            <a:r>
              <a:rPr kumimoji="1" lang="en-GB" altLang="ja-JP" sz="4400" b="0" i="0" u="none" strike="noStrike" cap="none" normalizeH="0" baseline="30000" dirty="0" err="1" smtClean="0">
                <a:ln>
                  <a:noFill/>
                </a:ln>
                <a:solidFill>
                  <a:schemeClr val="tx1"/>
                </a:solidFill>
                <a:effectLst/>
                <a:latin typeface="Arial" pitchFamily="34" charset="0"/>
                <a:ea typeface="ＭＳ Ｐゴシック" pitchFamily="50" charset="-128"/>
                <a:cs typeface="Arial" pitchFamily="34" charset="0"/>
              </a:rPr>
              <a:t>a</a:t>
            </a:r>
            <a:r>
              <a:rPr kumimoji="1" lang="en-GB" altLang="zh-CN"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a:t>
            </a:r>
            <a:r>
              <a:rPr kumimoji="1" lang="en-GB" altLang="ja-JP"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Yasuko </a:t>
            </a:r>
            <a:r>
              <a:rPr kumimoji="1" lang="en-GB" altLang="ja-JP" sz="4400" b="0" i="0" u="none" strike="noStrike" cap="none" normalizeH="0" baseline="0" dirty="0" err="1" smtClean="0">
                <a:ln>
                  <a:noFill/>
                </a:ln>
                <a:solidFill>
                  <a:schemeClr val="tx1"/>
                </a:solidFill>
                <a:effectLst/>
                <a:latin typeface="Arial" pitchFamily="34" charset="0"/>
                <a:ea typeface="ＭＳ Ｐゴシック" pitchFamily="50" charset="-128"/>
                <a:cs typeface="Arial" pitchFamily="34" charset="0"/>
              </a:rPr>
              <a:t>Yoshiyama</a:t>
            </a:r>
            <a:r>
              <a:rPr kumimoji="1" lang="en-GB" altLang="ja-JP" sz="4400" b="0" i="0" u="none" strike="noStrike" cap="none" normalizeH="0" baseline="30000" dirty="0" err="1" smtClean="0">
                <a:ln>
                  <a:noFill/>
                </a:ln>
                <a:solidFill>
                  <a:schemeClr val="tx1"/>
                </a:solidFill>
                <a:effectLst/>
                <a:latin typeface="Arial" pitchFamily="34" charset="0"/>
                <a:ea typeface="ＭＳ Ｐゴシック" pitchFamily="50" charset="-128"/>
                <a:cs typeface="Arial" pitchFamily="34" charset="0"/>
              </a:rPr>
              <a:t>a</a:t>
            </a:r>
            <a:r>
              <a:rPr kumimoji="1" lang="en-GB" altLang="ja-JP"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a:t>
            </a:r>
            <a:r>
              <a:rPr kumimoji="1" lang="en-GB" altLang="ja-JP" sz="4400" b="0" i="0" u="none" strike="noStrike" cap="none" normalizeH="0" baseline="0" dirty="0" err="1" smtClean="0">
                <a:ln>
                  <a:noFill/>
                </a:ln>
                <a:solidFill>
                  <a:schemeClr val="tx1"/>
                </a:solidFill>
                <a:effectLst/>
                <a:latin typeface="Arial" pitchFamily="34" charset="0"/>
                <a:ea typeface="ＭＳ Ｐゴシック" pitchFamily="50" charset="-128"/>
                <a:cs typeface="Arial" pitchFamily="34" charset="0"/>
              </a:rPr>
              <a:t>Yoshito</a:t>
            </a:r>
            <a:r>
              <a:rPr kumimoji="1" lang="en-GB" altLang="ja-JP" sz="4400" b="0" i="0"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a:t>
            </a:r>
            <a:r>
              <a:rPr kumimoji="1" lang="en-GB" altLang="ja-JP" sz="4400" b="0" i="0" u="none" strike="noStrike" cap="none" normalizeH="0" baseline="0" dirty="0" err="1" smtClean="0">
                <a:ln>
                  <a:noFill/>
                </a:ln>
                <a:solidFill>
                  <a:schemeClr val="tx1"/>
                </a:solidFill>
                <a:effectLst/>
                <a:latin typeface="Arial" pitchFamily="34" charset="0"/>
                <a:ea typeface="ＭＳ Ｐゴシック" pitchFamily="50" charset="-128"/>
                <a:cs typeface="Arial" pitchFamily="34" charset="0"/>
              </a:rPr>
              <a:t>Chikaraishi</a:t>
            </a:r>
            <a:r>
              <a:rPr kumimoji="1" lang="en-GB" altLang="ja-JP" sz="4400" b="0" i="0" u="none" strike="noStrike" cap="none" normalizeH="0" baseline="30000" dirty="0" err="1" smtClean="0">
                <a:ln>
                  <a:noFill/>
                </a:ln>
                <a:solidFill>
                  <a:schemeClr val="tx1"/>
                </a:solidFill>
                <a:effectLst/>
                <a:latin typeface="Arial" pitchFamily="34" charset="0"/>
                <a:ea typeface="ＭＳ Ｐゴシック" pitchFamily="50" charset="-128"/>
                <a:cs typeface="Arial" pitchFamily="34" charset="0"/>
              </a:rPr>
              <a:t>b</a:t>
            </a:r>
            <a:endParaRPr kumimoji="1" lang="en-GB" altLang="ja-JP" sz="4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altLang="zh-CN" sz="4400" b="0" i="0" u="none" strike="noStrike" cap="none" normalizeH="0" baseline="30000" dirty="0" smtClean="0">
                <a:ln>
                  <a:noFill/>
                </a:ln>
                <a:solidFill>
                  <a:schemeClr val="tx1"/>
                </a:solidFill>
                <a:effectLst/>
                <a:latin typeface="Arial" pitchFamily="34" charset="0"/>
                <a:ea typeface="ＭＳ Ｐゴシック" pitchFamily="50" charset="-128"/>
                <a:cs typeface="Arial" pitchFamily="34" charset="0"/>
              </a:rPr>
              <a:t>a</a:t>
            </a:r>
            <a:r>
              <a:rPr kumimoji="1" lang="en-GB" altLang="zh-CN"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a:t>
            </a:r>
            <a:r>
              <a:rPr kumimoji="1" lang="en-GB" altLang="ja-JP" sz="4400" b="0" i="1" u="none" strike="noStrike" cap="none" normalizeH="0" baseline="0" dirty="0" err="1" smtClean="0">
                <a:ln>
                  <a:noFill/>
                </a:ln>
                <a:solidFill>
                  <a:schemeClr val="tx1"/>
                </a:solidFill>
                <a:effectLst/>
                <a:latin typeface="Arial" pitchFamily="34" charset="0"/>
                <a:ea typeface="ＭＳ Ｐゴシック" pitchFamily="50" charset="-128"/>
                <a:cs typeface="Arial" pitchFamily="34" charset="0"/>
              </a:rPr>
              <a:t>Shinshu</a:t>
            </a:r>
            <a:r>
              <a:rPr kumimoji="1" lang="en-GB" altLang="ja-JP"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University, Faculty of Sciences, </a:t>
            </a:r>
            <a:r>
              <a:rPr kumimoji="1" lang="en-GB" altLang="ja-JP" sz="4400" b="0" i="0" u="none" strike="noStrike" cap="none" normalizeH="0" baseline="30000" dirty="0" smtClean="0">
                <a:ln>
                  <a:noFill/>
                </a:ln>
                <a:solidFill>
                  <a:schemeClr val="tx1"/>
                </a:solidFill>
                <a:effectLst/>
                <a:latin typeface="Arial" pitchFamily="34" charset="0"/>
                <a:ea typeface="ＭＳ Ｐゴシック" pitchFamily="50" charset="-128"/>
                <a:cs typeface="Arial" pitchFamily="34" charset="0"/>
              </a:rPr>
              <a:t>b</a:t>
            </a:r>
            <a:r>
              <a:rPr kumimoji="1" lang="en-GB" altLang="ja-JP"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JAMSTEC-IFREE</a:t>
            </a:r>
            <a:endParaRPr kumimoji="1" lang="en-GB" altLang="ja-JP" sz="4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GB" altLang="zh-CN"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 corresponding author:</a:t>
            </a:r>
            <a:r>
              <a:rPr kumimoji="1" lang="en-GB" altLang="ja-JP"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 kfukush</a:t>
            </a:r>
            <a:r>
              <a:rPr kumimoji="1" lang="en-GB" altLang="zh-CN"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a:t>
            </a:r>
            <a:r>
              <a:rPr kumimoji="1" lang="en-GB" altLang="ja-JP" sz="4400" b="0" i="1" u="none" strike="noStrike" cap="none" normalizeH="0" baseline="0" dirty="0" smtClean="0">
                <a:ln>
                  <a:noFill/>
                </a:ln>
                <a:solidFill>
                  <a:schemeClr val="tx1"/>
                </a:solidFill>
                <a:effectLst/>
                <a:latin typeface="Arial" pitchFamily="34" charset="0"/>
                <a:ea typeface="ＭＳ Ｐゴシック" pitchFamily="50" charset="-128"/>
                <a:cs typeface="Arial" pitchFamily="34" charset="0"/>
              </a:rPr>
              <a:t>shinshu-u.ac.jp)</a:t>
            </a:r>
            <a:endParaRPr kumimoji="1" lang="en-GB" altLang="ja-JP" sz="4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8" name="Rectangle 33"/>
          <p:cNvSpPr>
            <a:spLocks noChangeArrowheads="1"/>
          </p:cNvSpPr>
          <p:nvPr/>
        </p:nvSpPr>
        <p:spPr bwMode="auto">
          <a:xfrm>
            <a:off x="20162540" y="6481070"/>
            <a:ext cx="16561840" cy="11603176"/>
          </a:xfrm>
          <a:prstGeom prst="rect">
            <a:avLst/>
          </a:prstGeom>
          <a:gradFill>
            <a:gsLst>
              <a:gs pos="0">
                <a:srgbClr val="000000"/>
              </a:gs>
              <a:gs pos="39999">
                <a:srgbClr val="0A128C"/>
              </a:gs>
              <a:gs pos="70000">
                <a:srgbClr val="181CC7"/>
              </a:gs>
              <a:gs pos="88000">
                <a:srgbClr val="7005D4"/>
              </a:gs>
              <a:gs pos="100000">
                <a:srgbClr val="8C3D91"/>
              </a:gs>
            </a:gsLst>
            <a:lin ang="5400000" scaled="0"/>
          </a:gradFill>
          <a:ln w="9525">
            <a:noFill/>
            <a:miter lim="800000"/>
            <a:headEnd/>
            <a:tailEnd/>
          </a:ln>
          <a:effectLst/>
        </p:spPr>
        <p:txBody>
          <a:bodyPr wrap="square">
            <a:spAutoFit/>
          </a:bodyPr>
          <a:lstStyle/>
          <a:p>
            <a:pPr algn="ctr">
              <a:defRPr/>
            </a:pPr>
            <a:r>
              <a:rPr lang="en-US" altLang="ja-JP" sz="3600" b="1" dirty="0" smtClean="0">
                <a:solidFill>
                  <a:schemeClr val="bg1"/>
                </a:solidFill>
              </a:rPr>
              <a:t>RESULTS AND DISCUSSION</a:t>
            </a:r>
          </a:p>
          <a:p>
            <a:pPr algn="ctr">
              <a:defRPr/>
            </a:pPr>
            <a:endParaRPr lang="en-US" altLang="ja-JP" sz="3600" b="1" dirty="0" smtClean="0">
              <a:solidFill>
                <a:schemeClr val="bg1"/>
              </a:solidFill>
            </a:endParaRPr>
          </a:p>
          <a:p>
            <a:pPr algn="just">
              <a:defRPr/>
            </a:pPr>
            <a:r>
              <a:rPr lang="en-US" altLang="ja-JP" sz="3600" b="1" dirty="0" smtClean="0">
                <a:solidFill>
                  <a:schemeClr val="bg1"/>
                </a:solidFill>
              </a:rPr>
              <a:t>   </a:t>
            </a:r>
            <a:r>
              <a:rPr lang="en-US" altLang="ja-JP" sz="3200" dirty="0" smtClean="0">
                <a:solidFill>
                  <a:schemeClr val="bg1"/>
                </a:solidFill>
                <a:latin typeface="+mj-lt"/>
              </a:rPr>
              <a:t>Table 1 shows bulk nature of HMW-DOM as revealed by C/N ratio,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13</a:t>
            </a:r>
            <a:r>
              <a:rPr lang="en-US" altLang="ja-JP" sz="3200" dirty="0" smtClean="0">
                <a:solidFill>
                  <a:schemeClr val="bg1"/>
                </a:solidFill>
                <a:latin typeface="+mj-lt"/>
              </a:rPr>
              <a:t>C and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15</a:t>
            </a:r>
            <a:r>
              <a:rPr lang="en-US" altLang="ja-JP" sz="3200" dirty="0" smtClean="0">
                <a:solidFill>
                  <a:schemeClr val="bg1"/>
                </a:solidFill>
                <a:latin typeface="+mj-lt"/>
              </a:rPr>
              <a:t>N.   They vary little throughout the year as had been noticed by </a:t>
            </a:r>
            <a:r>
              <a:rPr lang="en-US" altLang="ja-JP" sz="3200" dirty="0" err="1" smtClean="0">
                <a:solidFill>
                  <a:schemeClr val="bg1"/>
                </a:solidFill>
                <a:latin typeface="+mj-lt"/>
              </a:rPr>
              <a:t>Yoshiyama</a:t>
            </a:r>
            <a:r>
              <a:rPr lang="en-US" altLang="ja-JP" sz="3200" dirty="0" smtClean="0">
                <a:solidFill>
                  <a:schemeClr val="bg1"/>
                </a:solidFill>
                <a:latin typeface="+mj-lt"/>
              </a:rPr>
              <a:t> et al. (2003).  The three data sets are situated in the intermediate region between eutrophic and oligotrophic lakes, indicating a contribution of aquatic organisms to the formation of HMW-DOM.  Fatty acids dominated by C</a:t>
            </a:r>
            <a:r>
              <a:rPr lang="en-US" altLang="ja-JP" sz="3200" baseline="-25000" dirty="0" smtClean="0">
                <a:solidFill>
                  <a:schemeClr val="bg1"/>
                </a:solidFill>
                <a:latin typeface="+mj-lt"/>
              </a:rPr>
              <a:t>14</a:t>
            </a:r>
            <a:r>
              <a:rPr lang="en-US" altLang="ja-JP" sz="3200" dirty="0" smtClean="0">
                <a:solidFill>
                  <a:schemeClr val="bg1"/>
                </a:solidFill>
                <a:latin typeface="+mj-lt"/>
              </a:rPr>
              <a:t>-C</a:t>
            </a:r>
            <a:r>
              <a:rPr lang="en-US" altLang="ja-JP" sz="3200" baseline="-25000" dirty="0" smtClean="0">
                <a:solidFill>
                  <a:schemeClr val="bg1"/>
                </a:solidFill>
                <a:latin typeface="+mj-lt"/>
              </a:rPr>
              <a:t>18</a:t>
            </a:r>
            <a:r>
              <a:rPr lang="en-US" altLang="ja-JP" sz="3200" dirty="0" smtClean="0">
                <a:solidFill>
                  <a:schemeClr val="bg1"/>
                </a:solidFill>
                <a:latin typeface="+mj-lt"/>
              </a:rPr>
              <a:t> short-chain unsaturated and saturated species support a participation of algal and/or microbial lipids.   </a:t>
            </a:r>
          </a:p>
          <a:p>
            <a:pPr algn="just">
              <a:defRPr/>
            </a:pPr>
            <a:r>
              <a:rPr lang="en-US" altLang="ja-JP" sz="3200" dirty="0" smtClean="0">
                <a:solidFill>
                  <a:schemeClr val="bg1"/>
                </a:solidFill>
                <a:latin typeface="+mj-lt"/>
              </a:rPr>
              <a:t>   On the contrary, composition of sterols associated with HMW-DOM is quite characteristic,  where C</a:t>
            </a:r>
            <a:r>
              <a:rPr lang="en-US" altLang="ja-JP" sz="3200" baseline="-25000" dirty="0" smtClean="0">
                <a:solidFill>
                  <a:schemeClr val="bg1"/>
                </a:solidFill>
                <a:latin typeface="+mj-lt"/>
              </a:rPr>
              <a:t>29</a:t>
            </a:r>
            <a:r>
              <a:rPr lang="en-US" altLang="ja-JP" sz="3200" dirty="0" smtClean="0">
                <a:solidFill>
                  <a:schemeClr val="bg1"/>
                </a:solidFill>
                <a:latin typeface="+mj-lt"/>
              </a:rPr>
              <a:t> stigmasterol is by far dominant particularly in summer seasons (Fig.1).  The predominance of stigmasterol in</a:t>
            </a:r>
            <a:r>
              <a:rPr lang="ja-JP" altLang="en-US" sz="3200" dirty="0" smtClean="0">
                <a:solidFill>
                  <a:schemeClr val="bg1"/>
                </a:solidFill>
                <a:latin typeface="+mj-lt"/>
              </a:rPr>
              <a:t> </a:t>
            </a:r>
            <a:r>
              <a:rPr lang="en-US" altLang="ja-JP" sz="3200" dirty="0" smtClean="0">
                <a:solidFill>
                  <a:schemeClr val="bg1"/>
                </a:solidFill>
                <a:latin typeface="+mj-lt"/>
              </a:rPr>
              <a:t>HMW-DOM</a:t>
            </a:r>
            <a:r>
              <a:rPr lang="ja-JP" altLang="en-US" sz="3200" dirty="0" smtClean="0">
                <a:solidFill>
                  <a:schemeClr val="bg1"/>
                </a:solidFill>
                <a:latin typeface="+mj-lt"/>
              </a:rPr>
              <a:t> </a:t>
            </a:r>
            <a:r>
              <a:rPr lang="en-US" altLang="ja-JP" sz="3200" dirty="0" smtClean="0">
                <a:solidFill>
                  <a:schemeClr val="bg1"/>
                </a:solidFill>
                <a:latin typeface="+mj-lt"/>
              </a:rPr>
              <a:t>is more or less common among every HMW-DOM sample hitherto examined (</a:t>
            </a:r>
            <a:r>
              <a:rPr lang="en-US" altLang="ja-JP" sz="3200" dirty="0" err="1" smtClean="0">
                <a:solidFill>
                  <a:schemeClr val="bg1"/>
                </a:solidFill>
                <a:latin typeface="+mj-lt"/>
              </a:rPr>
              <a:t>Yoshiyama</a:t>
            </a:r>
            <a:r>
              <a:rPr lang="en-US" altLang="ja-JP" sz="3200" dirty="0" smtClean="0">
                <a:solidFill>
                  <a:schemeClr val="bg1"/>
                </a:solidFill>
                <a:latin typeface="+mj-lt"/>
              </a:rPr>
              <a:t> et al., 2003), irrespective of </a:t>
            </a:r>
            <a:r>
              <a:rPr lang="en-US" altLang="ja-JP" sz="3200" dirty="0" err="1" smtClean="0">
                <a:solidFill>
                  <a:schemeClr val="bg1"/>
                </a:solidFill>
                <a:latin typeface="+mj-lt"/>
              </a:rPr>
              <a:t>trophic</a:t>
            </a:r>
            <a:r>
              <a:rPr lang="en-US" altLang="ja-JP" sz="3200" dirty="0" smtClean="0">
                <a:solidFill>
                  <a:schemeClr val="bg1"/>
                </a:solidFill>
                <a:latin typeface="+mj-lt"/>
              </a:rPr>
              <a:t> status or salinity of the lake water.  It is contrast to the sterol composition of POM (Particulate Organic Matter).  Stigmasterol in POM is only minor and major sterol is cholesterol.  Another point to be remarked is a considerable decline in its absolute abundance and relative proportion towards winter.</a:t>
            </a:r>
          </a:p>
          <a:p>
            <a:pPr algn="just">
              <a:defRPr/>
            </a:pPr>
            <a:r>
              <a:rPr lang="en-US" altLang="ja-JP" sz="3200" dirty="0" smtClean="0">
                <a:solidFill>
                  <a:schemeClr val="bg1"/>
                </a:solidFill>
                <a:latin typeface="+mj-lt"/>
              </a:rPr>
              <a:t>   Seasonal variations of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13</a:t>
            </a:r>
            <a:r>
              <a:rPr lang="en-US" altLang="ja-JP" sz="3200" dirty="0" smtClean="0">
                <a:solidFill>
                  <a:schemeClr val="bg1"/>
                </a:solidFill>
                <a:latin typeface="+mj-lt"/>
              </a:rPr>
              <a:t>C and </a:t>
            </a:r>
            <a:r>
              <a:rPr lang="en-US" altLang="ja-JP" sz="3200" dirty="0" err="1" smtClean="0">
                <a:solidFill>
                  <a:schemeClr val="bg1"/>
                </a:solidFill>
                <a:latin typeface="Symbol" pitchFamily="18" charset="2"/>
              </a:rPr>
              <a:t>d</a:t>
            </a:r>
            <a:r>
              <a:rPr lang="en-US" altLang="ja-JP" sz="3200" dirty="0" err="1" smtClean="0">
                <a:solidFill>
                  <a:schemeClr val="bg1"/>
                </a:solidFill>
                <a:latin typeface="+mj-lt"/>
              </a:rPr>
              <a:t>D</a:t>
            </a:r>
            <a:r>
              <a:rPr lang="en-US" altLang="ja-JP" sz="3200" dirty="0" smtClean="0">
                <a:solidFill>
                  <a:schemeClr val="bg1"/>
                </a:solidFill>
                <a:latin typeface="+mj-lt"/>
              </a:rPr>
              <a:t> of the sterols are shown in Fig.2.  These data are depicted on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13</a:t>
            </a:r>
            <a:r>
              <a:rPr lang="en-US" altLang="ja-JP" sz="3200" dirty="0" smtClean="0">
                <a:solidFill>
                  <a:schemeClr val="bg1"/>
                </a:solidFill>
                <a:latin typeface="+mj-lt"/>
              </a:rPr>
              <a:t>C-</a:t>
            </a:r>
            <a:r>
              <a:rPr lang="en-US" altLang="ja-JP" sz="3200" dirty="0" smtClean="0">
                <a:solidFill>
                  <a:schemeClr val="bg1"/>
                </a:solidFill>
                <a:latin typeface="Symbol" pitchFamily="18" charset="2"/>
              </a:rPr>
              <a:t>d</a:t>
            </a:r>
            <a:r>
              <a:rPr lang="en-US" altLang="ja-JP" sz="3200" dirty="0" smtClean="0">
                <a:solidFill>
                  <a:schemeClr val="bg1"/>
                </a:solidFill>
                <a:latin typeface="+mj-lt"/>
              </a:rPr>
              <a:t>D cross plot in Fig.2.  Thee types of distribution are discerned: 1) </a:t>
            </a:r>
            <a:r>
              <a:rPr lang="en-US" altLang="ja-JP" sz="3200" dirty="0" err="1" smtClean="0">
                <a:solidFill>
                  <a:schemeClr val="bg1"/>
                </a:solidFill>
                <a:latin typeface="+mj-lt"/>
              </a:rPr>
              <a:t>campesterol</a:t>
            </a:r>
            <a:r>
              <a:rPr lang="en-US" altLang="ja-JP" sz="3200" dirty="0" smtClean="0">
                <a:solidFill>
                  <a:schemeClr val="bg1"/>
                </a:solidFill>
                <a:latin typeface="+mj-lt"/>
              </a:rPr>
              <a:t> and </a:t>
            </a:r>
            <a:r>
              <a:rPr lang="en-US" altLang="ja-JP" sz="3200" dirty="0" smtClean="0">
                <a:solidFill>
                  <a:schemeClr val="bg1"/>
                </a:solidFill>
                <a:latin typeface="Symbol" pitchFamily="18" charset="2"/>
              </a:rPr>
              <a:t>b</a:t>
            </a:r>
            <a:r>
              <a:rPr lang="en-US" altLang="ja-JP" sz="3200" dirty="0" smtClean="0">
                <a:solidFill>
                  <a:schemeClr val="bg1"/>
                </a:solidFill>
                <a:latin typeface="+mj-lt"/>
              </a:rPr>
              <a:t>-</a:t>
            </a:r>
            <a:r>
              <a:rPr lang="en-US" altLang="ja-JP" sz="3200" dirty="0" err="1" smtClean="0">
                <a:solidFill>
                  <a:schemeClr val="bg1"/>
                </a:solidFill>
                <a:latin typeface="+mj-lt"/>
              </a:rPr>
              <a:t>sitosterol</a:t>
            </a:r>
            <a:r>
              <a:rPr lang="en-US" altLang="ja-JP" sz="3200" dirty="0" smtClean="0">
                <a:solidFill>
                  <a:schemeClr val="bg1"/>
                </a:solidFill>
                <a:latin typeface="+mj-lt"/>
              </a:rPr>
              <a:t>, 2) </a:t>
            </a:r>
            <a:r>
              <a:rPr lang="en-US" altLang="ja-JP" sz="3200" dirty="0" err="1" smtClean="0">
                <a:solidFill>
                  <a:schemeClr val="bg1"/>
                </a:solidFill>
                <a:latin typeface="+mj-lt"/>
              </a:rPr>
              <a:t>brassicasterol</a:t>
            </a:r>
            <a:r>
              <a:rPr lang="en-US" altLang="ja-JP" sz="3200" dirty="0" smtClean="0">
                <a:solidFill>
                  <a:schemeClr val="bg1"/>
                </a:solidFill>
                <a:latin typeface="+mj-lt"/>
              </a:rPr>
              <a:t> and 3) </a:t>
            </a:r>
            <a:r>
              <a:rPr lang="en-US" altLang="ja-JP" sz="3200" dirty="0" err="1" smtClean="0">
                <a:solidFill>
                  <a:schemeClr val="bg1"/>
                </a:solidFill>
                <a:latin typeface="+mj-lt"/>
              </a:rPr>
              <a:t>stigmaterol</a:t>
            </a:r>
            <a:r>
              <a:rPr lang="en-US" altLang="ja-JP" sz="3200" dirty="0" smtClean="0">
                <a:solidFill>
                  <a:schemeClr val="bg1"/>
                </a:solidFill>
                <a:latin typeface="+mj-lt"/>
              </a:rPr>
              <a:t>. According to the study by </a:t>
            </a:r>
            <a:r>
              <a:rPr lang="en-US" altLang="ja-JP" sz="3200" dirty="0" err="1" smtClean="0">
                <a:solidFill>
                  <a:schemeClr val="bg1"/>
                </a:solidFill>
                <a:latin typeface="+mj-lt"/>
              </a:rPr>
              <a:t>Chikaraishi</a:t>
            </a:r>
            <a:r>
              <a:rPr lang="en-US" altLang="ja-JP" sz="3200" dirty="0" smtClean="0">
                <a:solidFill>
                  <a:schemeClr val="bg1"/>
                </a:solidFill>
                <a:latin typeface="+mj-lt"/>
              </a:rPr>
              <a:t> et al. (2005) on the sedimentary sterols in a </a:t>
            </a:r>
            <a:r>
              <a:rPr lang="en-US" altLang="ja-JP" sz="3200" dirty="0" err="1" smtClean="0">
                <a:solidFill>
                  <a:schemeClr val="bg1"/>
                </a:solidFill>
                <a:latin typeface="+mj-lt"/>
              </a:rPr>
              <a:t>riverine</a:t>
            </a:r>
            <a:r>
              <a:rPr lang="en-US" altLang="ja-JP" sz="3200" dirty="0" smtClean="0">
                <a:solidFill>
                  <a:schemeClr val="bg1"/>
                </a:solidFill>
                <a:latin typeface="+mj-lt"/>
              </a:rPr>
              <a:t> to marine system, marine algae end-member is tentatively ascribed to the range of -20 to -25 ‰ (</a:t>
            </a:r>
            <a:r>
              <a:rPr lang="en-US" altLang="ja-JP" sz="3200" dirty="0" smtClean="0">
                <a:solidFill>
                  <a:schemeClr val="bg1"/>
                </a:solidFill>
                <a:latin typeface="Symbol" pitchFamily="18" charset="2"/>
              </a:rPr>
              <a:t>d</a:t>
            </a:r>
            <a:r>
              <a:rPr lang="en-US" altLang="ja-JP" sz="3200" baseline="30000" dirty="0" smtClean="0">
                <a:solidFill>
                  <a:schemeClr val="bg1"/>
                </a:solidFill>
                <a:latin typeface="+mj-lt"/>
              </a:rPr>
              <a:t>13</a:t>
            </a:r>
            <a:r>
              <a:rPr lang="en-US" altLang="ja-JP" sz="3200" dirty="0" smtClean="0">
                <a:solidFill>
                  <a:schemeClr val="bg1"/>
                </a:solidFill>
                <a:latin typeface="+mj-lt"/>
              </a:rPr>
              <a:t>C) and -280 to 310 ‰ (</a:t>
            </a:r>
            <a:r>
              <a:rPr lang="en-US" altLang="ja-JP" sz="3200" dirty="0" err="1" smtClean="0">
                <a:solidFill>
                  <a:schemeClr val="bg1"/>
                </a:solidFill>
                <a:latin typeface="Symbol" pitchFamily="18" charset="2"/>
              </a:rPr>
              <a:t>d</a:t>
            </a:r>
            <a:r>
              <a:rPr lang="en-US" altLang="ja-JP" sz="3200" dirty="0" err="1" smtClean="0">
                <a:solidFill>
                  <a:schemeClr val="bg1"/>
                </a:solidFill>
                <a:latin typeface="+mj-lt"/>
              </a:rPr>
              <a:t>D</a:t>
            </a:r>
            <a:r>
              <a:rPr lang="en-US" altLang="ja-JP" sz="3200" dirty="0" smtClean="0">
                <a:solidFill>
                  <a:schemeClr val="bg1"/>
                </a:solidFill>
                <a:latin typeface="+mj-lt"/>
              </a:rPr>
              <a:t>), respectively.  Thus it is presumed that </a:t>
            </a:r>
            <a:r>
              <a:rPr lang="en-US" altLang="ja-JP" sz="3200" dirty="0" smtClean="0">
                <a:solidFill>
                  <a:schemeClr val="bg1"/>
                </a:solidFill>
                <a:latin typeface="+mj-lt"/>
                <a:ea typeface="Mincho" charset="-128"/>
              </a:rPr>
              <a:t>stigmasterol in summer freshwater lake HMW-DOM might also originate from phytoplankton.</a:t>
            </a:r>
            <a:endParaRPr lang="en-US" altLang="ja-JP" sz="3200" dirty="0">
              <a:solidFill>
                <a:schemeClr val="bg1"/>
              </a:solidFill>
              <a:latin typeface="+mj-lt"/>
              <a:ea typeface="Mincho" charset="-128"/>
            </a:endParaRPr>
          </a:p>
        </p:txBody>
      </p:sp>
      <p:sp>
        <p:nvSpPr>
          <p:cNvPr id="21" name="Rectangle 33"/>
          <p:cNvSpPr>
            <a:spLocks noChangeArrowheads="1"/>
          </p:cNvSpPr>
          <p:nvPr/>
        </p:nvSpPr>
        <p:spPr bwMode="auto">
          <a:xfrm>
            <a:off x="2160540" y="22754878"/>
            <a:ext cx="16561840" cy="6494085"/>
          </a:xfrm>
          <a:prstGeom prst="rect">
            <a:avLst/>
          </a:prstGeom>
          <a:gradFill>
            <a:gsLst>
              <a:gs pos="0">
                <a:srgbClr val="000000"/>
              </a:gs>
              <a:gs pos="39999">
                <a:srgbClr val="0A128C"/>
              </a:gs>
              <a:gs pos="70000">
                <a:srgbClr val="181CC7"/>
              </a:gs>
              <a:gs pos="88000">
                <a:srgbClr val="7005D4"/>
              </a:gs>
              <a:gs pos="100000">
                <a:srgbClr val="8C3D91"/>
              </a:gs>
            </a:gsLst>
            <a:lin ang="5400000" scaled="0"/>
          </a:gradFill>
          <a:ln w="9525">
            <a:noFill/>
            <a:miter lim="800000"/>
            <a:headEnd/>
            <a:tailEnd/>
          </a:ln>
          <a:effectLst/>
        </p:spPr>
        <p:txBody>
          <a:bodyPr wrap="square">
            <a:spAutoFit/>
          </a:bodyPr>
          <a:lstStyle/>
          <a:p>
            <a:pPr algn="ctr">
              <a:spcBef>
                <a:spcPts val="0"/>
              </a:spcBef>
              <a:defRPr/>
            </a:pPr>
            <a:r>
              <a:rPr lang="en-US" altLang="ja-JP" sz="3200" b="1" dirty="0" smtClean="0">
                <a:solidFill>
                  <a:schemeClr val="bg1"/>
                </a:solidFill>
                <a:ea typeface="Mincho" charset="-128"/>
              </a:rPr>
              <a:t>EXPERIMENTAL</a:t>
            </a:r>
          </a:p>
          <a:p>
            <a:pPr algn="ctr">
              <a:spcBef>
                <a:spcPts val="0"/>
              </a:spcBef>
              <a:defRPr/>
            </a:pPr>
            <a:endParaRPr lang="en-US" altLang="ja-JP" sz="3200" b="1" dirty="0" smtClean="0">
              <a:solidFill>
                <a:schemeClr val="bg1"/>
              </a:solidFill>
              <a:ea typeface="Mincho" charset="-128"/>
            </a:endParaRPr>
          </a:p>
          <a:p>
            <a:pPr algn="just">
              <a:spcBef>
                <a:spcPts val="0"/>
              </a:spcBef>
              <a:defRPr/>
            </a:pPr>
            <a:r>
              <a:rPr lang="en-US" altLang="ja-JP" sz="3200" b="1" dirty="0" smtClean="0">
                <a:solidFill>
                  <a:schemeClr val="bg1"/>
                </a:solidFill>
                <a:ea typeface="Mincho" charset="-128"/>
              </a:rPr>
              <a:t>   </a:t>
            </a:r>
            <a:r>
              <a:rPr lang="en-US" altLang="ja-JP" sz="3200" dirty="0" smtClean="0">
                <a:solidFill>
                  <a:schemeClr val="bg1"/>
                </a:solidFill>
                <a:latin typeface="+mj-lt"/>
                <a:ea typeface="Mincho" charset="-128"/>
              </a:rPr>
              <a:t>Lake water was collected in May, June, October and December 2007 from a freshwater mesotrophic Kizaki-</a:t>
            </a:r>
            <a:r>
              <a:rPr lang="en-US" altLang="ja-JP" sz="3200" dirty="0" err="1" smtClean="0">
                <a:solidFill>
                  <a:schemeClr val="bg1"/>
                </a:solidFill>
                <a:latin typeface="+mj-lt"/>
                <a:ea typeface="Mincho" charset="-128"/>
              </a:rPr>
              <a:t>ko</a:t>
            </a:r>
            <a:r>
              <a:rPr lang="en-US" altLang="ja-JP" sz="3200" dirty="0" smtClean="0">
                <a:solidFill>
                  <a:schemeClr val="bg1"/>
                </a:solidFill>
                <a:latin typeface="+mj-lt"/>
                <a:ea typeface="Mincho" charset="-128"/>
              </a:rPr>
              <a:t> located in Nagano Prefecture, Japan (Max. Depth 29m: </a:t>
            </a:r>
            <a:r>
              <a:rPr lang="en-US" altLang="ja-JP" sz="3200" dirty="0" err="1" smtClean="0">
                <a:solidFill>
                  <a:schemeClr val="bg1"/>
                </a:solidFill>
                <a:latin typeface="+mj-lt"/>
                <a:ea typeface="Mincho" charset="-128"/>
              </a:rPr>
              <a:t>Saijo</a:t>
            </a:r>
            <a:r>
              <a:rPr lang="en-US" altLang="ja-JP" sz="3200" dirty="0" smtClean="0">
                <a:solidFill>
                  <a:schemeClr val="bg1"/>
                </a:solidFill>
                <a:latin typeface="+mj-lt"/>
                <a:ea typeface="Mincho" charset="-128"/>
              </a:rPr>
              <a:t> and Hayashi, 2001).  DOM in GF (0.6 </a:t>
            </a:r>
            <a:r>
              <a:rPr lang="en-US" altLang="ja-JP" sz="3200" dirty="0" err="1" smtClean="0">
                <a:solidFill>
                  <a:schemeClr val="bg1"/>
                </a:solidFill>
                <a:latin typeface="+mj-lt"/>
                <a:ea typeface="Mincho" charset="-128"/>
              </a:rPr>
              <a:t>mm</a:t>
            </a:r>
            <a:r>
              <a:rPr lang="en-US" altLang="ja-JP" sz="3200" dirty="0" err="1" smtClean="0">
                <a:solidFill>
                  <a:schemeClr val="bg1"/>
                </a:solidFill>
                <a:latin typeface="Symbol" pitchFamily="18" charset="2"/>
                <a:ea typeface="Mincho" charset="-128"/>
              </a:rPr>
              <a:t>f</a:t>
            </a:r>
            <a:r>
              <a:rPr lang="en-US" altLang="ja-JP" sz="3200" dirty="0" smtClean="0">
                <a:solidFill>
                  <a:schemeClr val="bg1"/>
                </a:solidFill>
                <a:latin typeface="+mj-lt"/>
                <a:ea typeface="Mincho" charset="-128"/>
              </a:rPr>
              <a:t>) filtrate (100L) was condensed and separated by combination of Tangential Flow Ultrafiltration (TFF), classical ultrafiltration and lyophilization.  Solid DOM was characterized by C/N ratio and stable isotope composition.  Lipids associated with the HMW-DOM were analyzed after </a:t>
            </a:r>
            <a:r>
              <a:rPr lang="en-US" altLang="ja-JP" sz="3200" dirty="0" err="1" smtClean="0">
                <a:solidFill>
                  <a:schemeClr val="bg1"/>
                </a:solidFill>
                <a:latin typeface="+mj-lt"/>
                <a:ea typeface="Mincho" charset="-128"/>
              </a:rPr>
              <a:t>saponification</a:t>
            </a:r>
            <a:r>
              <a:rPr lang="en-US" altLang="ja-JP" sz="3200" dirty="0" smtClean="0">
                <a:solidFill>
                  <a:schemeClr val="bg1"/>
                </a:solidFill>
                <a:latin typeface="+mj-lt"/>
                <a:ea typeface="Mincho" charset="-128"/>
              </a:rPr>
              <a:t> in 1M KOH/</a:t>
            </a:r>
            <a:r>
              <a:rPr lang="en-US" altLang="ja-JP" sz="3200" dirty="0" err="1" smtClean="0">
                <a:solidFill>
                  <a:schemeClr val="bg1"/>
                </a:solidFill>
                <a:latin typeface="+mj-lt"/>
                <a:ea typeface="Mincho" charset="-128"/>
              </a:rPr>
              <a:t>MeOH</a:t>
            </a:r>
            <a:r>
              <a:rPr lang="ja-JP" altLang="en-US" sz="3200" dirty="0" smtClean="0">
                <a:solidFill>
                  <a:schemeClr val="bg1"/>
                </a:solidFill>
                <a:latin typeface="+mj-lt"/>
                <a:ea typeface="Mincho" charset="-128"/>
              </a:rPr>
              <a:t> </a:t>
            </a:r>
            <a:r>
              <a:rPr lang="en-US" altLang="ja-JP" sz="3200" dirty="0" smtClean="0">
                <a:solidFill>
                  <a:schemeClr val="bg1"/>
                </a:solidFill>
                <a:latin typeface="+mj-lt"/>
                <a:ea typeface="Mincho" charset="-128"/>
              </a:rPr>
              <a:t>for the neutral constituents.  Sterols were determined by using an HP 5890 Series II GC and HP6890-GC-HP 5973MSD GC-MS. Stable carbon and hydrogen isotope ratios of sterols were determined by Agilent 6890N GC combined with </a:t>
            </a:r>
            <a:r>
              <a:rPr lang="en-US" altLang="ja-JP" sz="3200" dirty="0" err="1" smtClean="0">
                <a:solidFill>
                  <a:schemeClr val="bg1"/>
                </a:solidFill>
                <a:latin typeface="+mj-lt"/>
                <a:ea typeface="Mincho" charset="-128"/>
              </a:rPr>
              <a:t>Finigan</a:t>
            </a:r>
            <a:r>
              <a:rPr lang="en-US" altLang="ja-JP" sz="3200" dirty="0" smtClean="0">
                <a:solidFill>
                  <a:schemeClr val="bg1"/>
                </a:solidFill>
                <a:latin typeface="+mj-lt"/>
                <a:ea typeface="Mincho" charset="-128"/>
              </a:rPr>
              <a:t> Delta plus XP (</a:t>
            </a:r>
            <a:r>
              <a:rPr lang="en-US" altLang="ja-JP" sz="3200" dirty="0" err="1" smtClean="0">
                <a:solidFill>
                  <a:schemeClr val="bg1"/>
                </a:solidFill>
                <a:latin typeface="+mj-lt"/>
                <a:ea typeface="Mincho" charset="-128"/>
              </a:rPr>
              <a:t>Chikaraishi</a:t>
            </a:r>
            <a:r>
              <a:rPr lang="en-US" altLang="ja-JP" sz="3200" dirty="0" smtClean="0">
                <a:solidFill>
                  <a:schemeClr val="bg1"/>
                </a:solidFill>
                <a:latin typeface="+mj-lt"/>
                <a:ea typeface="Mincho" charset="-128"/>
              </a:rPr>
              <a:t> et al., 2005). Prior to injection, sterols were fractionated into 3 parts by Ag impregnated silica gel chromatography.</a:t>
            </a:r>
            <a:r>
              <a:rPr lang="en-US" altLang="ja-JP" sz="3200" dirty="0" smtClean="0">
                <a:solidFill>
                  <a:schemeClr val="bg1"/>
                </a:solidFill>
                <a:ea typeface="Mincho" charset="-128"/>
              </a:rPr>
              <a:t> </a:t>
            </a:r>
            <a:endParaRPr lang="en-US" altLang="ja-JP" sz="3200" dirty="0">
              <a:solidFill>
                <a:schemeClr val="bg1"/>
              </a:solidFill>
              <a:ea typeface="Mincho" charset="-128"/>
            </a:endParaRPr>
          </a:p>
        </p:txBody>
      </p:sp>
      <p:sp>
        <p:nvSpPr>
          <p:cNvPr id="29" name="テキスト ボックス 28"/>
          <p:cNvSpPr txBox="1"/>
          <p:nvPr/>
        </p:nvSpPr>
        <p:spPr>
          <a:xfrm>
            <a:off x="1440460" y="29523630"/>
            <a:ext cx="17569169" cy="584775"/>
          </a:xfrm>
          <a:prstGeom prst="rect">
            <a:avLst/>
          </a:prstGeom>
          <a:solidFill>
            <a:srgbClr val="99FFCC"/>
          </a:solidFill>
        </p:spPr>
        <p:txBody>
          <a:bodyPr wrap="none" rtlCol="0">
            <a:spAutoFit/>
          </a:bodyPr>
          <a:lstStyle/>
          <a:p>
            <a:r>
              <a:rPr kumimoji="1" lang="en-US" altLang="ja-JP" sz="3200" b="1" dirty="0" smtClean="0"/>
              <a:t>Table 1 Elemental composition and C, N stable isotope ratios of HMW-DOM examined in this work</a:t>
            </a:r>
            <a:endParaRPr kumimoji="1" lang="ja-JP" altLang="en-US" sz="3200" b="1" dirty="0"/>
          </a:p>
        </p:txBody>
      </p:sp>
      <p:pic>
        <p:nvPicPr>
          <p:cNvPr id="4" name="Picture 4"/>
          <p:cNvPicPr>
            <a:picLocks noChangeAspect="1" noChangeArrowheads="1"/>
          </p:cNvPicPr>
          <p:nvPr/>
        </p:nvPicPr>
        <p:blipFill>
          <a:blip r:embed="rId3" cstate="print"/>
          <a:srcRect/>
          <a:stretch>
            <a:fillRect/>
          </a:stretch>
        </p:blipFill>
        <p:spPr bwMode="auto">
          <a:xfrm>
            <a:off x="20450572" y="24843110"/>
            <a:ext cx="7622984" cy="4608512"/>
          </a:xfrm>
          <a:prstGeom prst="rect">
            <a:avLst/>
          </a:prstGeom>
          <a:noFill/>
          <a:ln w="9525">
            <a:noFill/>
            <a:miter lim="800000"/>
            <a:headEnd/>
            <a:tailEnd/>
          </a:ln>
        </p:spPr>
      </p:pic>
      <p:pic>
        <p:nvPicPr>
          <p:cNvPr id="5" name="Picture 5"/>
          <p:cNvPicPr>
            <a:picLocks noChangeAspect="1" noChangeArrowheads="1"/>
          </p:cNvPicPr>
          <p:nvPr/>
        </p:nvPicPr>
        <p:blipFill>
          <a:blip r:embed="rId4" cstate="print"/>
          <a:srcRect/>
          <a:stretch>
            <a:fillRect/>
          </a:stretch>
        </p:blipFill>
        <p:spPr bwMode="auto">
          <a:xfrm>
            <a:off x="20450572" y="29811662"/>
            <a:ext cx="7638767" cy="4608512"/>
          </a:xfrm>
          <a:prstGeom prst="rect">
            <a:avLst/>
          </a:prstGeom>
          <a:noFill/>
          <a:ln w="9525">
            <a:noFill/>
            <a:miter lim="800000"/>
            <a:headEnd/>
            <a:tailEnd/>
          </a:ln>
        </p:spPr>
      </p:pic>
      <p:pic>
        <p:nvPicPr>
          <p:cNvPr id="6" name="Picture 6"/>
          <p:cNvPicPr>
            <a:picLocks noChangeAspect="1" noChangeArrowheads="1"/>
          </p:cNvPicPr>
          <p:nvPr/>
        </p:nvPicPr>
        <p:blipFill>
          <a:blip r:embed="rId5" cstate="print"/>
          <a:srcRect/>
          <a:stretch>
            <a:fillRect/>
          </a:stretch>
        </p:blipFill>
        <p:spPr bwMode="auto">
          <a:xfrm>
            <a:off x="28803500" y="24843110"/>
            <a:ext cx="7649617" cy="4615058"/>
          </a:xfrm>
          <a:prstGeom prst="rect">
            <a:avLst/>
          </a:prstGeom>
          <a:noFill/>
          <a:ln w="9525">
            <a:noFill/>
            <a:miter lim="800000"/>
            <a:headEnd/>
            <a:tailEnd/>
          </a:ln>
        </p:spPr>
      </p:pic>
      <p:pic>
        <p:nvPicPr>
          <p:cNvPr id="7" name="Picture 7"/>
          <p:cNvPicPr>
            <a:picLocks noChangeAspect="1" noChangeArrowheads="1"/>
          </p:cNvPicPr>
          <p:nvPr/>
        </p:nvPicPr>
        <p:blipFill>
          <a:blip r:embed="rId6" cstate="print"/>
          <a:srcRect/>
          <a:stretch>
            <a:fillRect/>
          </a:stretch>
        </p:blipFill>
        <p:spPr bwMode="auto">
          <a:xfrm>
            <a:off x="28803500" y="29811662"/>
            <a:ext cx="7638767" cy="4608512"/>
          </a:xfrm>
          <a:prstGeom prst="rect">
            <a:avLst/>
          </a:prstGeom>
          <a:noFill/>
          <a:ln w="9525">
            <a:noFill/>
            <a:miter lim="800000"/>
            <a:headEnd/>
            <a:tailEnd/>
          </a:ln>
        </p:spPr>
      </p:pic>
      <p:pic>
        <p:nvPicPr>
          <p:cNvPr id="1032" name="Picture 8"/>
          <p:cNvPicPr>
            <a:picLocks noChangeAspect="1" noChangeArrowheads="1"/>
          </p:cNvPicPr>
          <p:nvPr/>
        </p:nvPicPr>
        <p:blipFill>
          <a:blip r:embed="rId7" cstate="print"/>
          <a:srcRect/>
          <a:stretch>
            <a:fillRect/>
          </a:stretch>
        </p:blipFill>
        <p:spPr bwMode="auto">
          <a:xfrm>
            <a:off x="23474908" y="19514518"/>
            <a:ext cx="8280920" cy="4995927"/>
          </a:xfrm>
          <a:prstGeom prst="rect">
            <a:avLst/>
          </a:prstGeom>
          <a:noFill/>
          <a:ln w="9525">
            <a:noFill/>
            <a:miter lim="800000"/>
            <a:headEnd/>
            <a:tailEnd/>
          </a:ln>
        </p:spPr>
      </p:pic>
      <p:pic>
        <p:nvPicPr>
          <p:cNvPr id="1033" name="Picture 9"/>
          <p:cNvPicPr>
            <a:picLocks noChangeAspect="1" noChangeArrowheads="1"/>
          </p:cNvPicPr>
          <p:nvPr/>
        </p:nvPicPr>
        <p:blipFill>
          <a:blip r:embed="rId8" cstate="print"/>
          <a:srcRect/>
          <a:stretch>
            <a:fillRect/>
          </a:stretch>
        </p:blipFill>
        <p:spPr bwMode="auto">
          <a:xfrm>
            <a:off x="3877938" y="35212262"/>
            <a:ext cx="6242369" cy="7272808"/>
          </a:xfrm>
          <a:prstGeom prst="rect">
            <a:avLst/>
          </a:prstGeom>
          <a:noFill/>
          <a:ln w="9525">
            <a:noFill/>
            <a:miter lim="800000"/>
            <a:headEnd/>
            <a:tailEnd/>
          </a:ln>
        </p:spPr>
      </p:pic>
      <p:pic>
        <p:nvPicPr>
          <p:cNvPr id="1034" name="Picture 10"/>
          <p:cNvPicPr>
            <a:picLocks noChangeAspect="1" noChangeArrowheads="1"/>
          </p:cNvPicPr>
          <p:nvPr/>
        </p:nvPicPr>
        <p:blipFill>
          <a:blip r:embed="rId9" cstate="print"/>
          <a:srcRect/>
          <a:stretch>
            <a:fillRect/>
          </a:stretch>
        </p:blipFill>
        <p:spPr bwMode="auto">
          <a:xfrm>
            <a:off x="11161540" y="35212262"/>
            <a:ext cx="6257304" cy="7272808"/>
          </a:xfrm>
          <a:prstGeom prst="rect">
            <a:avLst/>
          </a:prstGeom>
          <a:noFill/>
          <a:ln w="9525">
            <a:noFill/>
            <a:miter lim="800000"/>
            <a:headEnd/>
            <a:tailEnd/>
          </a:ln>
        </p:spPr>
      </p:pic>
      <p:sp>
        <p:nvSpPr>
          <p:cNvPr id="28" name="テキスト ボックス 27"/>
          <p:cNvSpPr txBox="1"/>
          <p:nvPr/>
        </p:nvSpPr>
        <p:spPr>
          <a:xfrm>
            <a:off x="1296444" y="34204150"/>
            <a:ext cx="18267886" cy="584775"/>
          </a:xfrm>
          <a:prstGeom prst="rect">
            <a:avLst/>
          </a:prstGeom>
          <a:solidFill>
            <a:srgbClr val="99FFCC"/>
          </a:solidFill>
        </p:spPr>
        <p:txBody>
          <a:bodyPr wrap="none" rtlCol="0">
            <a:spAutoFit/>
          </a:bodyPr>
          <a:lstStyle/>
          <a:p>
            <a:r>
              <a:rPr kumimoji="1" lang="en-US" altLang="ja-JP" sz="3200" b="1" dirty="0" smtClean="0"/>
              <a:t>Fig. 1 Sterol concentrations and compositions in HMW-DOM and POM</a:t>
            </a:r>
            <a:r>
              <a:rPr lang="ja-JP" altLang="en-US" sz="3200" b="1" dirty="0" smtClean="0"/>
              <a:t> </a:t>
            </a:r>
            <a:r>
              <a:rPr kumimoji="1" lang="en-US" altLang="ja-JP" sz="3200" b="1" dirty="0" smtClean="0"/>
              <a:t>(Particulate Organic Matter)</a:t>
            </a:r>
            <a:endParaRPr kumimoji="1" lang="ja-JP" altLang="en-US" sz="3200" b="1" dirty="0"/>
          </a:p>
        </p:txBody>
      </p:sp>
      <p:sp>
        <p:nvSpPr>
          <p:cNvPr id="30" name="テキスト ボックス 29"/>
          <p:cNvSpPr txBox="1"/>
          <p:nvPr/>
        </p:nvSpPr>
        <p:spPr>
          <a:xfrm>
            <a:off x="3096644" y="42917118"/>
            <a:ext cx="15972129" cy="584775"/>
          </a:xfrm>
          <a:prstGeom prst="rect">
            <a:avLst/>
          </a:prstGeom>
          <a:solidFill>
            <a:srgbClr val="99FFCC"/>
          </a:solidFill>
        </p:spPr>
        <p:txBody>
          <a:bodyPr wrap="none" rtlCol="0">
            <a:spAutoFit/>
          </a:bodyPr>
          <a:lstStyle/>
          <a:p>
            <a:r>
              <a:rPr kumimoji="1" lang="en-US" altLang="ja-JP" sz="3200" b="1" dirty="0" smtClean="0"/>
              <a:t>Table 2 </a:t>
            </a:r>
            <a:r>
              <a:rPr kumimoji="1" lang="en-US" altLang="ja-JP" sz="3200" b="1" dirty="0" err="1" smtClean="0"/>
              <a:t>Stalbe</a:t>
            </a:r>
            <a:r>
              <a:rPr kumimoji="1" lang="en-US" altLang="ja-JP" sz="3200" b="1" dirty="0" smtClean="0"/>
              <a:t> carbon and hydrogen isotope ratios of sterols associated with HMW-DOM</a:t>
            </a:r>
            <a:endParaRPr kumimoji="1" lang="ja-JP" altLang="en-US" sz="3200" b="1" dirty="0"/>
          </a:p>
        </p:txBody>
      </p:sp>
      <p:sp>
        <p:nvSpPr>
          <p:cNvPr id="31" name="テキスト ボックス 30"/>
          <p:cNvSpPr txBox="1"/>
          <p:nvPr/>
        </p:nvSpPr>
        <p:spPr>
          <a:xfrm>
            <a:off x="20162540" y="36004350"/>
            <a:ext cx="16561840" cy="5570756"/>
          </a:xfrm>
          <a:prstGeom prst="rect">
            <a:avLst/>
          </a:prstGeom>
          <a:gradFill flip="none" rotWithShape="1">
            <a:gsLst>
              <a:gs pos="0">
                <a:srgbClr val="000000"/>
              </a:gs>
              <a:gs pos="39999">
                <a:srgbClr val="0A128C"/>
              </a:gs>
              <a:gs pos="70000">
                <a:srgbClr val="181CC7"/>
              </a:gs>
              <a:gs pos="88000">
                <a:srgbClr val="7005D4"/>
              </a:gs>
              <a:gs pos="100000">
                <a:srgbClr val="8C3D91"/>
              </a:gs>
            </a:gsLst>
            <a:lin ang="5400000" scaled="0"/>
            <a:tileRect/>
          </a:gradFill>
        </p:spPr>
        <p:txBody>
          <a:bodyPr wrap="square" rtlCol="0">
            <a:spAutoFit/>
          </a:bodyPr>
          <a:lstStyle/>
          <a:p>
            <a:pPr algn="ctr"/>
            <a:r>
              <a:rPr kumimoji="1" lang="en-US" altLang="ja-JP" sz="3600" b="1" dirty="0" smtClean="0">
                <a:solidFill>
                  <a:schemeClr val="bg1"/>
                </a:solidFill>
              </a:rPr>
              <a:t>CONCLUSION</a:t>
            </a:r>
          </a:p>
          <a:p>
            <a:endParaRPr lang="en-US" altLang="ja-JP" sz="3200" dirty="0" smtClean="0">
              <a:solidFill>
                <a:schemeClr val="bg1"/>
              </a:solidFill>
              <a:latin typeface="+mj-lt"/>
            </a:endParaRPr>
          </a:p>
          <a:p>
            <a:pPr algn="just"/>
            <a:r>
              <a:rPr kumimoji="1" lang="en-US" altLang="ja-JP" sz="3200" dirty="0" smtClean="0">
                <a:solidFill>
                  <a:schemeClr val="bg1"/>
                </a:solidFill>
                <a:latin typeface="+mj-lt"/>
              </a:rPr>
              <a:t>1) In the freshwater lake system, 24-ethylcholest-5,22-dien-3</a:t>
            </a:r>
            <a:r>
              <a:rPr kumimoji="1" lang="en-US" altLang="ja-JP" sz="3200" dirty="0" smtClean="0">
                <a:solidFill>
                  <a:schemeClr val="bg1"/>
                </a:solidFill>
                <a:latin typeface="Symbol" pitchFamily="18" charset="2"/>
              </a:rPr>
              <a:t>b-</a:t>
            </a:r>
            <a:r>
              <a:rPr kumimoji="1" lang="en-US" altLang="ja-JP" sz="3200" dirty="0" smtClean="0">
                <a:solidFill>
                  <a:schemeClr val="bg1"/>
                </a:solidFill>
                <a:latin typeface="+mj-lt"/>
              </a:rPr>
              <a:t>ol (stigmasterol) was a major and most variable sterol in the HMW-DOM (0.6 </a:t>
            </a:r>
            <a:r>
              <a:rPr kumimoji="1" lang="en-US" altLang="ja-JP" sz="3200" dirty="0" smtClean="0">
                <a:solidFill>
                  <a:schemeClr val="bg1"/>
                </a:solidFill>
                <a:latin typeface="Symbol" pitchFamily="18" charset="2"/>
              </a:rPr>
              <a:t>m</a:t>
            </a:r>
            <a:r>
              <a:rPr kumimoji="1" lang="en-US" altLang="ja-JP" sz="3200" dirty="0" smtClean="0">
                <a:solidFill>
                  <a:schemeClr val="bg1"/>
                </a:solidFill>
                <a:latin typeface="+mj-lt"/>
              </a:rPr>
              <a:t>m&lt;&lt;1000 </a:t>
            </a:r>
            <a:r>
              <a:rPr kumimoji="1" lang="en-US" altLang="ja-JP" sz="3200" dirty="0" err="1" smtClean="0">
                <a:solidFill>
                  <a:schemeClr val="bg1"/>
                </a:solidFill>
                <a:latin typeface="+mj-lt"/>
              </a:rPr>
              <a:t>Da</a:t>
            </a:r>
            <a:r>
              <a:rPr kumimoji="1" lang="en-US" altLang="ja-JP" sz="3200" dirty="0" smtClean="0">
                <a:solidFill>
                  <a:schemeClr val="bg1"/>
                </a:solidFill>
                <a:latin typeface="+mj-lt"/>
              </a:rPr>
              <a:t>).</a:t>
            </a:r>
          </a:p>
          <a:p>
            <a:pPr algn="just"/>
            <a:endParaRPr lang="en-US" altLang="ja-JP" sz="3200" dirty="0" smtClean="0">
              <a:solidFill>
                <a:schemeClr val="bg1"/>
              </a:solidFill>
              <a:latin typeface="+mj-lt"/>
            </a:endParaRPr>
          </a:p>
          <a:p>
            <a:pPr algn="just"/>
            <a:r>
              <a:rPr kumimoji="1" lang="en-US" altLang="ja-JP" sz="3200" dirty="0" smtClean="0">
                <a:solidFill>
                  <a:schemeClr val="bg1"/>
                </a:solidFill>
                <a:latin typeface="+mj-lt"/>
              </a:rPr>
              <a:t>2) Stable isotope ratios of C and H of the sterols associated with HMW-DOM indicated  that stigmasterol in summer may be derived from some</a:t>
            </a:r>
            <a:r>
              <a:rPr lang="en-US" altLang="ja-JP" sz="3200" dirty="0" smtClean="0">
                <a:solidFill>
                  <a:schemeClr val="bg1"/>
                </a:solidFill>
                <a:latin typeface="+mj-lt"/>
              </a:rPr>
              <a:t> aquatic organisms, while </a:t>
            </a:r>
            <a:r>
              <a:rPr lang="en-US" altLang="ja-JP" sz="3200" dirty="0" err="1" smtClean="0">
                <a:solidFill>
                  <a:schemeClr val="bg1"/>
                </a:solidFill>
                <a:latin typeface="+mj-lt"/>
              </a:rPr>
              <a:t>fucosterol</a:t>
            </a:r>
            <a:r>
              <a:rPr lang="en-US" altLang="ja-JP" sz="3200" dirty="0" smtClean="0">
                <a:solidFill>
                  <a:schemeClr val="bg1"/>
                </a:solidFill>
                <a:latin typeface="+mj-lt"/>
              </a:rPr>
              <a:t>  and </a:t>
            </a:r>
            <a:r>
              <a:rPr lang="en-US" altLang="ja-JP" sz="3200" dirty="0" smtClean="0">
                <a:solidFill>
                  <a:schemeClr val="bg1"/>
                </a:solidFill>
                <a:latin typeface="Symbol" pitchFamily="18" charset="2"/>
              </a:rPr>
              <a:t>b</a:t>
            </a:r>
            <a:r>
              <a:rPr lang="en-US" altLang="ja-JP" sz="3200" dirty="0" smtClean="0">
                <a:solidFill>
                  <a:schemeClr val="bg1"/>
                </a:solidFill>
                <a:latin typeface="+mj-lt"/>
              </a:rPr>
              <a:t>-</a:t>
            </a:r>
            <a:r>
              <a:rPr lang="en-US" altLang="ja-JP" sz="3200" dirty="0" err="1" smtClean="0">
                <a:solidFill>
                  <a:schemeClr val="bg1"/>
                </a:solidFill>
                <a:latin typeface="+mj-lt"/>
              </a:rPr>
              <a:t>sitosterol</a:t>
            </a:r>
            <a:r>
              <a:rPr lang="en-US" altLang="ja-JP" sz="3200" dirty="0" smtClean="0">
                <a:solidFill>
                  <a:schemeClr val="bg1"/>
                </a:solidFill>
                <a:latin typeface="+mj-lt"/>
              </a:rPr>
              <a:t>  may be almost entirely from algae and terrestrial plants, respectively. </a:t>
            </a:r>
            <a:r>
              <a:rPr kumimoji="1" lang="en-US" altLang="ja-JP" sz="3200" dirty="0" smtClean="0">
                <a:solidFill>
                  <a:schemeClr val="bg1"/>
                </a:solidFill>
                <a:latin typeface="+mj-lt"/>
              </a:rPr>
              <a:t>  </a:t>
            </a:r>
          </a:p>
          <a:p>
            <a:pPr algn="just"/>
            <a:endParaRPr lang="en-US" altLang="ja-JP" sz="3200" dirty="0" smtClean="0">
              <a:solidFill>
                <a:schemeClr val="bg1"/>
              </a:solidFill>
              <a:latin typeface="+mj-lt"/>
            </a:endParaRPr>
          </a:p>
          <a:p>
            <a:pPr algn="just"/>
            <a:r>
              <a:rPr lang="en-US" altLang="ja-JP" sz="3200" dirty="0" smtClean="0">
                <a:solidFill>
                  <a:schemeClr val="bg1"/>
                </a:solidFill>
                <a:latin typeface="+mj-lt"/>
              </a:rPr>
              <a:t>3) Production of C</a:t>
            </a:r>
            <a:r>
              <a:rPr lang="en-US" altLang="ja-JP" sz="3200" baseline="-25000" dirty="0" smtClean="0">
                <a:solidFill>
                  <a:schemeClr val="bg1"/>
                </a:solidFill>
                <a:latin typeface="+mj-lt"/>
              </a:rPr>
              <a:t>29</a:t>
            </a:r>
            <a:r>
              <a:rPr lang="en-US" altLang="ja-JP" sz="3200" dirty="0" smtClean="0">
                <a:solidFill>
                  <a:schemeClr val="bg1"/>
                </a:solidFill>
                <a:latin typeface="+mj-lt"/>
              </a:rPr>
              <a:t> sterols including stigmasterol by phytoplankton is known (</a:t>
            </a:r>
            <a:r>
              <a:rPr lang="en-US" altLang="ja-JP" sz="3200" dirty="0" err="1" smtClean="0">
                <a:solidFill>
                  <a:schemeClr val="bg1"/>
                </a:solidFill>
                <a:latin typeface="+mj-lt"/>
              </a:rPr>
              <a:t>Volkman</a:t>
            </a:r>
            <a:r>
              <a:rPr lang="en-US" altLang="ja-JP" sz="3200" dirty="0" smtClean="0">
                <a:solidFill>
                  <a:schemeClr val="bg1"/>
                </a:solidFill>
                <a:latin typeface="+mj-lt"/>
              </a:rPr>
              <a:t>, 2003).  The question is how and why only stigmasterol is concentrated in HMW-DOM.  </a:t>
            </a:r>
            <a:endParaRPr kumimoji="1" lang="ja-JP" altLang="en-US" sz="3600" dirty="0">
              <a:solidFill>
                <a:schemeClr val="bg1"/>
              </a:solidFill>
            </a:endParaRPr>
          </a:p>
        </p:txBody>
      </p:sp>
      <p:sp>
        <p:nvSpPr>
          <p:cNvPr id="22" name="テキスト ボックス 21"/>
          <p:cNvSpPr txBox="1"/>
          <p:nvPr/>
        </p:nvSpPr>
        <p:spPr>
          <a:xfrm>
            <a:off x="20234548" y="18650422"/>
            <a:ext cx="16516381" cy="584775"/>
          </a:xfrm>
          <a:prstGeom prst="rect">
            <a:avLst/>
          </a:prstGeom>
          <a:solidFill>
            <a:srgbClr val="99FFCC"/>
          </a:solidFill>
        </p:spPr>
        <p:txBody>
          <a:bodyPr wrap="none" rtlCol="0">
            <a:spAutoFit/>
          </a:bodyPr>
          <a:lstStyle/>
          <a:p>
            <a:r>
              <a:rPr kumimoji="1" lang="en-US" altLang="ja-JP" sz="3200" b="1" dirty="0" smtClean="0"/>
              <a:t>Fig.2 Seasonal variation of </a:t>
            </a:r>
            <a:r>
              <a:rPr kumimoji="1" lang="en-US" altLang="ja-JP" sz="3200" b="1" dirty="0" smtClean="0">
                <a:latin typeface="Symbol" pitchFamily="18" charset="2"/>
              </a:rPr>
              <a:t>d</a:t>
            </a:r>
            <a:r>
              <a:rPr kumimoji="1" lang="en-US" altLang="ja-JP" sz="3200" b="1" baseline="30000" dirty="0" smtClean="0"/>
              <a:t>13</a:t>
            </a:r>
            <a:r>
              <a:rPr kumimoji="1" lang="en-US" altLang="ja-JP" sz="3200" b="1" dirty="0" smtClean="0"/>
              <a:t>C and </a:t>
            </a:r>
            <a:r>
              <a:rPr kumimoji="1" lang="el-GR" altLang="ja-JP" sz="3200" b="1" dirty="0" smtClean="0"/>
              <a:t>δ</a:t>
            </a:r>
            <a:r>
              <a:rPr kumimoji="1" lang="en-US" altLang="ja-JP" sz="3200" b="1" dirty="0" smtClean="0"/>
              <a:t>D of individual sterols in HMW-DOM from Kizaki-</a:t>
            </a:r>
            <a:r>
              <a:rPr kumimoji="1" lang="en-US" altLang="ja-JP" sz="3200" b="1" dirty="0" err="1" smtClean="0"/>
              <a:t>ko</a:t>
            </a:r>
            <a:endParaRPr kumimoji="1" lang="ja-JP" altLang="en-US" sz="3200" b="1" dirty="0"/>
          </a:p>
        </p:txBody>
      </p:sp>
      <p:sp>
        <p:nvSpPr>
          <p:cNvPr id="24" name="テキスト ボックス 23"/>
          <p:cNvSpPr txBox="1"/>
          <p:nvPr/>
        </p:nvSpPr>
        <p:spPr>
          <a:xfrm>
            <a:off x="23186876" y="34636198"/>
            <a:ext cx="2698175" cy="646331"/>
          </a:xfrm>
          <a:prstGeom prst="rect">
            <a:avLst/>
          </a:prstGeom>
          <a:solidFill>
            <a:srgbClr val="FFFFCC"/>
          </a:solidFill>
          <a:ln>
            <a:solidFill>
              <a:schemeClr val="tx1"/>
            </a:solidFill>
          </a:ln>
        </p:spPr>
        <p:txBody>
          <a:bodyPr wrap="none" rtlCol="0">
            <a:spAutoFit/>
          </a:bodyPr>
          <a:lstStyle/>
          <a:p>
            <a:r>
              <a:rPr kumimoji="1" lang="en-US" altLang="ja-JP" sz="3600" dirty="0" smtClean="0">
                <a:latin typeface="+mj-lt"/>
              </a:rPr>
              <a:t>Algal sterols</a:t>
            </a:r>
            <a:endParaRPr kumimoji="1" lang="ja-JP" altLang="en-US" sz="3600" dirty="0">
              <a:latin typeface="+mj-lt"/>
            </a:endParaRPr>
          </a:p>
        </p:txBody>
      </p:sp>
      <p:sp>
        <p:nvSpPr>
          <p:cNvPr id="25" name="テキスト ボックス 24"/>
          <p:cNvSpPr txBox="1"/>
          <p:nvPr/>
        </p:nvSpPr>
        <p:spPr>
          <a:xfrm>
            <a:off x="30531692" y="34636198"/>
            <a:ext cx="4083297" cy="646331"/>
          </a:xfrm>
          <a:prstGeom prst="rect">
            <a:avLst/>
          </a:prstGeom>
          <a:solidFill>
            <a:srgbClr val="FFFFCC"/>
          </a:solidFill>
          <a:ln>
            <a:solidFill>
              <a:schemeClr val="tx1"/>
            </a:solidFill>
          </a:ln>
        </p:spPr>
        <p:txBody>
          <a:bodyPr wrap="none" rtlCol="0">
            <a:spAutoFit/>
          </a:bodyPr>
          <a:lstStyle/>
          <a:p>
            <a:r>
              <a:rPr kumimoji="1" lang="en-US" altLang="ja-JP" sz="3600" dirty="0" err="1" smtClean="0">
                <a:latin typeface="+mj-lt"/>
              </a:rPr>
              <a:t>Terrigenous</a:t>
            </a:r>
            <a:r>
              <a:rPr kumimoji="1" lang="en-US" altLang="ja-JP" sz="3600" dirty="0" smtClean="0">
                <a:latin typeface="+mj-lt"/>
              </a:rPr>
              <a:t> sterols</a:t>
            </a:r>
            <a:endParaRPr kumimoji="1" lang="ja-JP" altLang="en-US" sz="3600" dirty="0">
              <a:latin typeface="+mj-lt"/>
            </a:endParaRPr>
          </a:p>
        </p:txBody>
      </p:sp>
      <p:sp>
        <p:nvSpPr>
          <p:cNvPr id="26" name="テキスト ボックス 25"/>
          <p:cNvSpPr txBox="1"/>
          <p:nvPr/>
        </p:nvSpPr>
        <p:spPr>
          <a:xfrm>
            <a:off x="34564140" y="25203150"/>
            <a:ext cx="883575" cy="523220"/>
          </a:xfrm>
          <a:prstGeom prst="rect">
            <a:avLst/>
          </a:prstGeom>
          <a:noFill/>
        </p:spPr>
        <p:txBody>
          <a:bodyPr wrap="none" rtlCol="0">
            <a:spAutoFit/>
          </a:bodyPr>
          <a:lstStyle/>
          <a:p>
            <a:r>
              <a:rPr kumimoji="1" lang="en-US" altLang="ja-JP" b="1" dirty="0" smtClean="0"/>
              <a:t>28</a:t>
            </a:r>
            <a:r>
              <a:rPr kumimoji="1" lang="en-US" altLang="ja-JP" b="1" dirty="0" smtClean="0">
                <a:latin typeface="Symbol" pitchFamily="18" charset="2"/>
              </a:rPr>
              <a:t>D</a:t>
            </a:r>
            <a:r>
              <a:rPr kumimoji="1" lang="en-US" altLang="ja-JP" b="1" baseline="30000" dirty="0" smtClean="0"/>
              <a:t>5</a:t>
            </a:r>
            <a:endParaRPr kumimoji="1" lang="ja-JP" altLang="en-US" b="1" baseline="30000" dirty="0"/>
          </a:p>
        </p:txBody>
      </p:sp>
      <p:sp>
        <p:nvSpPr>
          <p:cNvPr id="27" name="テキスト ボックス 26"/>
          <p:cNvSpPr txBox="1"/>
          <p:nvPr/>
        </p:nvSpPr>
        <p:spPr>
          <a:xfrm>
            <a:off x="34852172" y="30243710"/>
            <a:ext cx="883575" cy="523220"/>
          </a:xfrm>
          <a:prstGeom prst="rect">
            <a:avLst/>
          </a:prstGeom>
          <a:noFill/>
        </p:spPr>
        <p:txBody>
          <a:bodyPr wrap="none" rtlCol="0">
            <a:spAutoFit/>
          </a:bodyPr>
          <a:lstStyle/>
          <a:p>
            <a:r>
              <a:rPr kumimoji="1" lang="en-US" altLang="ja-JP" b="1" dirty="0" smtClean="0"/>
              <a:t>29</a:t>
            </a:r>
            <a:r>
              <a:rPr kumimoji="1" lang="en-US" altLang="ja-JP" b="1" dirty="0" smtClean="0">
                <a:latin typeface="Symbol" pitchFamily="18" charset="2"/>
              </a:rPr>
              <a:t>D</a:t>
            </a:r>
            <a:r>
              <a:rPr kumimoji="1" lang="en-US" altLang="ja-JP" b="1" baseline="30000" dirty="0" smtClean="0"/>
              <a:t>5</a:t>
            </a:r>
            <a:endParaRPr kumimoji="1" lang="ja-JP" altLang="en-US" b="1" baseline="30000" dirty="0"/>
          </a:p>
        </p:txBody>
      </p:sp>
      <p:sp>
        <p:nvSpPr>
          <p:cNvPr id="32" name="テキスト ボックス 31"/>
          <p:cNvSpPr txBox="1"/>
          <p:nvPr/>
        </p:nvSpPr>
        <p:spPr>
          <a:xfrm>
            <a:off x="26211212" y="25203150"/>
            <a:ext cx="1183337" cy="523220"/>
          </a:xfrm>
          <a:prstGeom prst="rect">
            <a:avLst/>
          </a:prstGeom>
          <a:noFill/>
        </p:spPr>
        <p:txBody>
          <a:bodyPr wrap="none" rtlCol="0">
            <a:spAutoFit/>
          </a:bodyPr>
          <a:lstStyle/>
          <a:p>
            <a:r>
              <a:rPr kumimoji="1" lang="en-US" altLang="ja-JP" b="1" dirty="0" smtClean="0"/>
              <a:t>28</a:t>
            </a:r>
            <a:r>
              <a:rPr kumimoji="1" lang="en-US" altLang="ja-JP" b="1" dirty="0" smtClean="0">
                <a:latin typeface="Symbol" pitchFamily="18" charset="2"/>
              </a:rPr>
              <a:t>D</a:t>
            </a:r>
            <a:r>
              <a:rPr kumimoji="1" lang="en-US" altLang="ja-JP" b="1" baseline="30000" dirty="0" smtClean="0"/>
              <a:t>5,22</a:t>
            </a:r>
            <a:endParaRPr kumimoji="1" lang="ja-JP" altLang="en-US" b="1" baseline="30000" dirty="0"/>
          </a:p>
        </p:txBody>
      </p:sp>
      <p:sp>
        <p:nvSpPr>
          <p:cNvPr id="33" name="テキスト ボックス 32"/>
          <p:cNvSpPr txBox="1"/>
          <p:nvPr/>
        </p:nvSpPr>
        <p:spPr>
          <a:xfrm>
            <a:off x="29739604" y="19946566"/>
            <a:ext cx="1183337" cy="523220"/>
          </a:xfrm>
          <a:prstGeom prst="rect">
            <a:avLst/>
          </a:prstGeom>
          <a:noFill/>
        </p:spPr>
        <p:txBody>
          <a:bodyPr wrap="none" rtlCol="0">
            <a:spAutoFit/>
          </a:bodyPr>
          <a:lstStyle/>
          <a:p>
            <a:r>
              <a:rPr kumimoji="1" lang="en-US" altLang="ja-JP" b="1" dirty="0" smtClean="0"/>
              <a:t>29</a:t>
            </a:r>
            <a:r>
              <a:rPr kumimoji="1" lang="en-US" altLang="ja-JP" b="1" dirty="0" smtClean="0">
                <a:latin typeface="Symbol" pitchFamily="18" charset="2"/>
              </a:rPr>
              <a:t>D</a:t>
            </a:r>
            <a:r>
              <a:rPr kumimoji="1" lang="en-US" altLang="ja-JP" b="1" baseline="30000" dirty="0" smtClean="0"/>
              <a:t>5,22</a:t>
            </a:r>
            <a:endParaRPr kumimoji="1" lang="ja-JP" altLang="en-US" b="1" baseline="30000" dirty="0"/>
          </a:p>
        </p:txBody>
      </p:sp>
      <p:sp>
        <p:nvSpPr>
          <p:cNvPr id="34" name="テキスト ボックス 33"/>
          <p:cNvSpPr txBox="1"/>
          <p:nvPr/>
        </p:nvSpPr>
        <p:spPr>
          <a:xfrm>
            <a:off x="26571252" y="30243710"/>
            <a:ext cx="1584088" cy="523220"/>
          </a:xfrm>
          <a:prstGeom prst="rect">
            <a:avLst/>
          </a:prstGeom>
          <a:noFill/>
        </p:spPr>
        <p:txBody>
          <a:bodyPr wrap="none" rtlCol="0">
            <a:spAutoFit/>
          </a:bodyPr>
          <a:lstStyle/>
          <a:p>
            <a:r>
              <a:rPr kumimoji="1" lang="en-US" altLang="ja-JP" b="1" dirty="0" smtClean="0"/>
              <a:t>29</a:t>
            </a:r>
            <a:r>
              <a:rPr kumimoji="1" lang="en-US" altLang="ja-JP" b="1" dirty="0" smtClean="0">
                <a:latin typeface="Symbol" pitchFamily="18" charset="2"/>
              </a:rPr>
              <a:t>D</a:t>
            </a:r>
            <a:r>
              <a:rPr kumimoji="1" lang="en-US" altLang="ja-JP" b="1" baseline="30000" dirty="0" smtClean="0"/>
              <a:t>5,24(28)</a:t>
            </a:r>
            <a:endParaRPr kumimoji="1" lang="ja-JP" altLang="en-US" b="1" baseline="30000" dirty="0"/>
          </a:p>
        </p:txBody>
      </p:sp>
      <p:pic>
        <p:nvPicPr>
          <p:cNvPr id="1039" name="Picture 15"/>
          <p:cNvPicPr>
            <a:picLocks noChangeAspect="1" noChangeArrowheads="1"/>
          </p:cNvPicPr>
          <p:nvPr/>
        </p:nvPicPr>
        <p:blipFill>
          <a:blip r:embed="rId10" cstate="print"/>
          <a:srcRect/>
          <a:stretch>
            <a:fillRect/>
          </a:stretch>
        </p:blipFill>
        <p:spPr bwMode="auto">
          <a:xfrm>
            <a:off x="792388" y="43781214"/>
            <a:ext cx="10092174" cy="3836300"/>
          </a:xfrm>
          <a:prstGeom prst="rect">
            <a:avLst/>
          </a:prstGeom>
          <a:noFill/>
          <a:ln w="9525">
            <a:noFill/>
            <a:miter lim="800000"/>
            <a:headEnd/>
            <a:tailEnd/>
          </a:ln>
          <a:effectLst/>
        </p:spPr>
      </p:pic>
      <p:pic>
        <p:nvPicPr>
          <p:cNvPr id="1040" name="Picture 16"/>
          <p:cNvPicPr>
            <a:picLocks noChangeAspect="1" noChangeArrowheads="1"/>
          </p:cNvPicPr>
          <p:nvPr/>
        </p:nvPicPr>
        <p:blipFill>
          <a:blip r:embed="rId11" cstate="print"/>
          <a:srcRect/>
          <a:stretch>
            <a:fillRect/>
          </a:stretch>
        </p:blipFill>
        <p:spPr bwMode="auto">
          <a:xfrm>
            <a:off x="11089532" y="43781214"/>
            <a:ext cx="10092175" cy="3836301"/>
          </a:xfrm>
          <a:prstGeom prst="rect">
            <a:avLst/>
          </a:prstGeom>
          <a:noFill/>
          <a:ln w="9525">
            <a:noFill/>
            <a:miter lim="800000"/>
            <a:headEnd/>
            <a:tailEnd/>
          </a:ln>
          <a:effectLst/>
        </p:spPr>
      </p:pic>
      <p:pic>
        <p:nvPicPr>
          <p:cNvPr id="1026" name="Picture 2"/>
          <p:cNvPicPr>
            <a:picLocks noChangeAspect="1" noChangeArrowheads="1"/>
          </p:cNvPicPr>
          <p:nvPr/>
        </p:nvPicPr>
        <p:blipFill>
          <a:blip r:embed="rId12" cstate="print"/>
          <a:srcRect/>
          <a:stretch>
            <a:fillRect/>
          </a:stretch>
        </p:blipFill>
        <p:spPr bwMode="auto">
          <a:xfrm>
            <a:off x="2160540" y="30531742"/>
            <a:ext cx="16642178" cy="3367398"/>
          </a:xfrm>
          <a:prstGeom prst="rect">
            <a:avLst/>
          </a:prstGeom>
          <a:noFill/>
          <a:ln w="9525">
            <a:noFill/>
            <a:miter lim="800000"/>
            <a:headEnd/>
            <a:tailEnd/>
          </a:ln>
          <a:effectLst/>
        </p:spPr>
      </p:pic>
      <p:pic>
        <p:nvPicPr>
          <p:cNvPr id="2" name="Picture 2" descr="C:\Documents and Settings\KFukushima\Local Settings\Temp\SET-E-002V.zip の一時ディレクトリ 1\SET-E-002V.jpg"/>
          <p:cNvPicPr>
            <a:picLocks noChangeAspect="1" noChangeArrowheads="1"/>
          </p:cNvPicPr>
          <p:nvPr/>
        </p:nvPicPr>
        <p:blipFill>
          <a:blip r:embed="rId13" cstate="print"/>
          <a:srcRect/>
          <a:stretch>
            <a:fillRect/>
          </a:stretch>
        </p:blipFill>
        <p:spPr bwMode="auto">
          <a:xfrm>
            <a:off x="29019524" y="720430"/>
            <a:ext cx="8207054" cy="5802022"/>
          </a:xfrm>
          <a:prstGeom prst="rect">
            <a:avLst/>
          </a:prstGeom>
          <a:noFill/>
        </p:spPr>
      </p:pic>
      <p:sp>
        <p:nvSpPr>
          <p:cNvPr id="35" name="テキスト ボックス 34"/>
          <p:cNvSpPr txBox="1"/>
          <p:nvPr/>
        </p:nvSpPr>
        <p:spPr>
          <a:xfrm>
            <a:off x="2448572" y="3240710"/>
            <a:ext cx="2023311" cy="1015663"/>
          </a:xfrm>
          <a:prstGeom prst="rect">
            <a:avLst/>
          </a:prstGeom>
          <a:noFill/>
        </p:spPr>
        <p:txBody>
          <a:bodyPr wrap="none" rtlCol="0">
            <a:spAutoFit/>
          </a:bodyPr>
          <a:lstStyle/>
          <a:p>
            <a:r>
              <a:rPr kumimoji="1" lang="en-US" altLang="ja-JP" sz="6000" dirty="0" smtClean="0"/>
              <a:t>P-237</a:t>
            </a:r>
            <a:endParaRPr kumimoji="1" lang="ja-JP" altLang="en-US" sz="6000" dirty="0"/>
          </a:p>
        </p:txBody>
      </p:sp>
      <p:sp>
        <p:nvSpPr>
          <p:cNvPr id="36" name="テキスト ボックス 35"/>
          <p:cNvSpPr txBox="1"/>
          <p:nvPr/>
        </p:nvSpPr>
        <p:spPr>
          <a:xfrm>
            <a:off x="2160540" y="1368502"/>
            <a:ext cx="2187587" cy="1077218"/>
          </a:xfrm>
          <a:prstGeom prst="rect">
            <a:avLst/>
          </a:prstGeom>
          <a:noFill/>
        </p:spPr>
        <p:txBody>
          <a:bodyPr wrap="none" rtlCol="0">
            <a:spAutoFit/>
          </a:bodyPr>
          <a:lstStyle/>
          <a:p>
            <a:pPr algn="ctr"/>
            <a:r>
              <a:rPr kumimoji="1" lang="en-US" altLang="ja-JP" sz="3200" dirty="0" smtClean="0"/>
              <a:t>IMOG 2011</a:t>
            </a:r>
          </a:p>
          <a:p>
            <a:pPr algn="ctr"/>
            <a:r>
              <a:rPr lang="en-US" altLang="ja-JP" sz="3200" dirty="0" smtClean="0"/>
              <a:t>Interlaken</a:t>
            </a:r>
            <a:endParaRPr kumimoji="1" lang="ja-JP" altLang="en-US" sz="3200" dirty="0"/>
          </a:p>
        </p:txBody>
      </p:sp>
      <p:sp>
        <p:nvSpPr>
          <p:cNvPr id="37" name="テキスト ボックス 36"/>
          <p:cNvSpPr txBox="1"/>
          <p:nvPr/>
        </p:nvSpPr>
        <p:spPr>
          <a:xfrm>
            <a:off x="1224436" y="48965790"/>
            <a:ext cx="2610010" cy="523220"/>
          </a:xfrm>
          <a:prstGeom prst="rect">
            <a:avLst/>
          </a:prstGeom>
          <a:noFill/>
        </p:spPr>
        <p:txBody>
          <a:bodyPr wrap="none" rtlCol="0">
            <a:spAutoFit/>
          </a:bodyPr>
          <a:lstStyle/>
          <a:p>
            <a:r>
              <a:rPr kumimoji="1" lang="ja-JP" altLang="en-US" u="sng" dirty="0" smtClean="0">
                <a:solidFill>
                  <a:srgbClr val="0000FF"/>
                </a:solidFill>
              </a:rPr>
              <a:t>トピックス</a:t>
            </a:r>
            <a:r>
              <a:rPr kumimoji="1" lang="ja-JP" altLang="en-US" u="sng" dirty="0" smtClean="0">
                <a:solidFill>
                  <a:srgbClr val="0000FF"/>
                </a:solidFill>
                <a:hlinkClick r:id="rId14" action="ppaction://hlinkfile"/>
              </a:rPr>
              <a:t>に</a:t>
            </a:r>
            <a:r>
              <a:rPr kumimoji="1" lang="ja-JP" altLang="en-US" u="sng" dirty="0" smtClean="0">
                <a:solidFill>
                  <a:srgbClr val="0000FF"/>
                </a:solidFill>
              </a:rPr>
              <a:t>戻る</a:t>
            </a:r>
            <a:endParaRPr kumimoji="1" lang="ja-JP" altLang="en-US" u="sng" dirty="0">
              <a:solidFill>
                <a:srgbClr val="0000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49875" rtl="0" eaLnBrk="1" fontAlgn="base" latinLnBrk="0" hangingPunct="1">
          <a:lnSpc>
            <a:spcPct val="100000"/>
          </a:lnSpc>
          <a:spcBef>
            <a:spcPct val="0"/>
          </a:spcBef>
          <a:spcAft>
            <a:spcPct val="0"/>
          </a:spcAft>
          <a:buClrTx/>
          <a:buSzTx/>
          <a:buFontTx/>
          <a:buNone/>
          <a:tabLst/>
          <a:defRPr kumimoji="1" lang="ja-JP" altLang="en-US" sz="105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49875" rtl="0" eaLnBrk="1" fontAlgn="base" latinLnBrk="0" hangingPunct="1">
          <a:lnSpc>
            <a:spcPct val="100000"/>
          </a:lnSpc>
          <a:spcBef>
            <a:spcPct val="0"/>
          </a:spcBef>
          <a:spcAft>
            <a:spcPct val="0"/>
          </a:spcAft>
          <a:buClrTx/>
          <a:buSzTx/>
          <a:buFontTx/>
          <a:buNone/>
          <a:tabLst/>
          <a:defRPr kumimoji="1" lang="ja-JP" altLang="en-US" sz="105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3563</TotalTime>
  <Words>1228</Words>
  <Application>Microsoft Office PowerPoint</Application>
  <PresentationFormat>ユーザー設定</PresentationFormat>
  <Paragraphs>53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スライド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Fukushima</dc:creator>
  <cp:lastModifiedBy>KFukushima</cp:lastModifiedBy>
  <cp:revision>61</cp:revision>
  <dcterms:created xsi:type="dcterms:W3CDTF">2007-08-31T16:25:54Z</dcterms:created>
  <dcterms:modified xsi:type="dcterms:W3CDTF">2013-01-30T07:45:20Z</dcterms:modified>
</cp:coreProperties>
</file>